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8" r:id="rId3"/>
    <p:sldId id="309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84" r:id="rId13"/>
    <p:sldId id="385" r:id="rId14"/>
    <p:sldId id="386" r:id="rId15"/>
    <p:sldId id="387" r:id="rId16"/>
    <p:sldId id="388" r:id="rId17"/>
    <p:sldId id="389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06"/>
    <p:restoredTop sz="99407" autoAdjust="0"/>
  </p:normalViewPr>
  <p:slideViewPr>
    <p:cSldViewPr snapToGrid="0" snapToObjects="1">
      <p:cViewPr varScale="1">
        <p:scale>
          <a:sx n="161" d="100"/>
          <a:sy n="161" d="100"/>
        </p:scale>
        <p:origin x="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5258-3E9B-6642-AA9F-723DEA90D5AC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8480-D6B2-1849-9022-4BC5AE334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22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5258-3E9B-6642-AA9F-723DEA90D5AC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8480-D6B2-1849-9022-4BC5AE334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00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5258-3E9B-6642-AA9F-723DEA90D5AC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8480-D6B2-1849-9022-4BC5AE334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39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5258-3E9B-6642-AA9F-723DEA90D5AC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8480-D6B2-1849-9022-4BC5AE334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35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5258-3E9B-6642-AA9F-723DEA90D5AC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8480-D6B2-1849-9022-4BC5AE334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87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5258-3E9B-6642-AA9F-723DEA90D5AC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8480-D6B2-1849-9022-4BC5AE334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0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5258-3E9B-6642-AA9F-723DEA90D5AC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8480-D6B2-1849-9022-4BC5AE334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70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5258-3E9B-6642-AA9F-723DEA90D5AC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8480-D6B2-1849-9022-4BC5AE334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13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5258-3E9B-6642-AA9F-723DEA90D5AC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8480-D6B2-1849-9022-4BC5AE334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88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5258-3E9B-6642-AA9F-723DEA90D5AC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8480-D6B2-1849-9022-4BC5AE334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74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5258-3E9B-6642-AA9F-723DEA90D5AC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8480-D6B2-1849-9022-4BC5AE334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85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E5258-3E9B-6642-AA9F-723DEA90D5AC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D8480-D6B2-1849-9022-4BC5AE334E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01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6.emf"/><Relationship Id="rId7" Type="http://schemas.openxmlformats.org/officeDocument/2006/relationships/image" Target="../media/image2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5.emf"/><Relationship Id="rId7" Type="http://schemas.openxmlformats.org/officeDocument/2006/relationships/image" Target="../media/image43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3.emf"/><Relationship Id="rId7" Type="http://schemas.openxmlformats.org/officeDocument/2006/relationships/image" Target="../media/image66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69.emf"/><Relationship Id="rId7" Type="http://schemas.openxmlformats.org/officeDocument/2006/relationships/image" Target="../media/image76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3.emf"/><Relationship Id="rId4" Type="http://schemas.openxmlformats.org/officeDocument/2006/relationships/image" Target="../media/image70.emf"/><Relationship Id="rId9" Type="http://schemas.openxmlformats.org/officeDocument/2006/relationships/image" Target="../media/image7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69.emf"/><Relationship Id="rId7" Type="http://schemas.openxmlformats.org/officeDocument/2006/relationships/image" Target="../media/image80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emf"/><Relationship Id="rId5" Type="http://schemas.openxmlformats.org/officeDocument/2006/relationships/image" Target="../media/image75.emf"/><Relationship Id="rId4" Type="http://schemas.openxmlformats.org/officeDocument/2006/relationships/image" Target="../media/image70.emf"/><Relationship Id="rId9" Type="http://schemas.openxmlformats.org/officeDocument/2006/relationships/image" Target="../media/image7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63.emf"/><Relationship Id="rId7" Type="http://schemas.openxmlformats.org/officeDocument/2006/relationships/image" Target="../media/image82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10" Type="http://schemas.openxmlformats.org/officeDocument/2006/relationships/image" Target="../media/image85.emf"/><Relationship Id="rId4" Type="http://schemas.openxmlformats.org/officeDocument/2006/relationships/image" Target="../media/image64.emf"/><Relationship Id="rId9" Type="http://schemas.openxmlformats.org/officeDocument/2006/relationships/image" Target="../media/image8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6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image" Target="../media/image6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65.emf"/><Relationship Id="rId7" Type="http://schemas.openxmlformats.org/officeDocument/2006/relationships/image" Target="../media/image90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10" Type="http://schemas.openxmlformats.org/officeDocument/2006/relationships/image" Target="../media/image92.emf"/><Relationship Id="rId4" Type="http://schemas.openxmlformats.org/officeDocument/2006/relationships/image" Target="../media/image66.emf"/><Relationship Id="rId9" Type="http://schemas.openxmlformats.org/officeDocument/2006/relationships/image" Target="../media/image9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94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emf"/><Relationship Id="rId5" Type="http://schemas.openxmlformats.org/officeDocument/2006/relationships/image" Target="../media/image85.emf"/><Relationship Id="rId4" Type="http://schemas.openxmlformats.org/officeDocument/2006/relationships/image" Target="../media/image6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hyperlink" Target="https://github.com/iiduka-researches/meiji-optim-theo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9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9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0.emf"/><Relationship Id="rId7" Type="http://schemas.openxmlformats.org/officeDocument/2006/relationships/image" Target="../media/image2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6.emf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ゼミナール２</a:t>
            </a:r>
            <a:br>
              <a:rPr kumimoji="1" lang="en-US" altLang="ja-JP" dirty="0"/>
            </a:br>
            <a:r>
              <a:rPr lang="ja-JP" altLang="en-US"/>
              <a:t>第１回：直線探索法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情報科学科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飯塚</a:t>
            </a:r>
            <a:r>
              <a:rPr lang="en-US" altLang="ja-JP" dirty="0">
                <a:solidFill>
                  <a:schemeClr val="tx1"/>
                </a:solidFill>
              </a:rPr>
              <a:t> </a:t>
            </a:r>
            <a:r>
              <a:rPr lang="ja-JP" altLang="en-US" dirty="0">
                <a:solidFill>
                  <a:schemeClr val="tx1"/>
                </a:solidFill>
              </a:rPr>
              <a:t>秀明</a:t>
            </a:r>
            <a:r>
              <a:rPr kumimoji="1" lang="en-US" altLang="ja-JP" dirty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4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1F7233-90FC-B446-A0BF-24622B4E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>
                <a:solidFill>
                  <a:srgbClr val="0070C0"/>
                </a:solidFill>
              </a:rPr>
              <a:t>最急降下方向</a:t>
            </a:r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DB573FC-28C0-A140-BEA7-63098ECE5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57" y="1267494"/>
            <a:ext cx="8211857" cy="589643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29A0C270-9B4D-4D45-8F22-807D29182B45}"/>
              </a:ext>
            </a:extLst>
          </p:cNvPr>
          <p:cNvSpPr>
            <a:spLocks noChangeAspect="1"/>
          </p:cNvSpPr>
          <p:nvPr/>
        </p:nvSpPr>
        <p:spPr>
          <a:xfrm>
            <a:off x="2101174" y="4781408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74452E1-F0C2-F240-8D2E-C2B242705241}"/>
              </a:ext>
            </a:extLst>
          </p:cNvPr>
          <p:cNvCxnSpPr>
            <a:cxnSpLocks/>
          </p:cNvCxnSpPr>
          <p:nvPr/>
        </p:nvCxnSpPr>
        <p:spPr>
          <a:xfrm>
            <a:off x="367555" y="4884983"/>
            <a:ext cx="406101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486EB7A-B3DB-EF47-861E-F77368A521B5}"/>
              </a:ext>
            </a:extLst>
          </p:cNvPr>
          <p:cNvCxnSpPr>
            <a:cxnSpLocks/>
          </p:cNvCxnSpPr>
          <p:nvPr/>
        </p:nvCxnSpPr>
        <p:spPr>
          <a:xfrm flipV="1">
            <a:off x="2222021" y="2886635"/>
            <a:ext cx="0" cy="378310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円/楕円 13">
            <a:extLst>
              <a:ext uri="{FF2B5EF4-FFF2-40B4-BE49-F238E27FC236}">
                <a16:creationId xmlns:a16="http://schemas.microsoft.com/office/drawing/2014/main" id="{7764C7D8-33FF-DD49-A610-BDBE735B98EE}"/>
              </a:ext>
            </a:extLst>
          </p:cNvPr>
          <p:cNvSpPr/>
          <p:nvPr/>
        </p:nvSpPr>
        <p:spPr>
          <a:xfrm>
            <a:off x="1753702" y="4427783"/>
            <a:ext cx="914400" cy="9144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6DA23B01-0540-7A44-A482-70F389211905}"/>
              </a:ext>
            </a:extLst>
          </p:cNvPr>
          <p:cNvSpPr>
            <a:spLocks noChangeAspect="1"/>
          </p:cNvSpPr>
          <p:nvPr/>
        </p:nvSpPr>
        <p:spPr>
          <a:xfrm>
            <a:off x="984728" y="3647690"/>
            <a:ext cx="2474585" cy="247458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78F36D7D-E659-6442-AC40-A2B60D4CFD9D}"/>
              </a:ext>
            </a:extLst>
          </p:cNvPr>
          <p:cNvSpPr>
            <a:spLocks noChangeAspect="1"/>
          </p:cNvSpPr>
          <p:nvPr/>
        </p:nvSpPr>
        <p:spPr>
          <a:xfrm>
            <a:off x="2970979" y="3870837"/>
            <a:ext cx="219456" cy="219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BEDE789-9417-F641-B8A2-DF377CEB7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339" y="4135683"/>
            <a:ext cx="466293" cy="282230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6E3D77D-573F-AE47-BD81-0B82CF22AE13}"/>
              </a:ext>
            </a:extLst>
          </p:cNvPr>
          <p:cNvCxnSpPr>
            <a:cxnSpLocks/>
          </p:cNvCxnSpPr>
          <p:nvPr/>
        </p:nvCxnSpPr>
        <p:spPr>
          <a:xfrm flipV="1">
            <a:off x="3136757" y="2987163"/>
            <a:ext cx="889391" cy="915888"/>
          </a:xfrm>
          <a:prstGeom prst="straightConnector1">
            <a:avLst/>
          </a:prstGeom>
          <a:ln w="698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9C05B61D-D97A-A94E-831B-4D63E2FE0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882" y="2769840"/>
            <a:ext cx="1231900" cy="393700"/>
          </a:xfrm>
          <a:prstGeom prst="rect">
            <a:avLst/>
          </a:prstGeom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1AEB074-5EA2-5645-AABB-BA465FCC40A6}"/>
              </a:ext>
            </a:extLst>
          </p:cNvPr>
          <p:cNvCxnSpPr>
            <a:cxnSpLocks/>
          </p:cNvCxnSpPr>
          <p:nvPr/>
        </p:nvCxnSpPr>
        <p:spPr>
          <a:xfrm>
            <a:off x="2545926" y="3397474"/>
            <a:ext cx="1359469" cy="1420165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41F973C5-EC1F-8E4D-9B03-E2F0ED375E40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2320630" y="4058154"/>
            <a:ext cx="682488" cy="723254"/>
          </a:xfrm>
          <a:prstGeom prst="straightConnector1">
            <a:avLst/>
          </a:prstGeom>
          <a:ln w="698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図 36">
            <a:extLst>
              <a:ext uri="{FF2B5EF4-FFF2-40B4-BE49-F238E27FC236}">
                <a16:creationId xmlns:a16="http://schemas.microsoft.com/office/drawing/2014/main" id="{5EF509DB-DC41-3D4E-8F79-4D7306D30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325" y="4417131"/>
            <a:ext cx="381000" cy="3302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7C4688C-1D58-EA44-8D00-D97BDEF0A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729" y="6072841"/>
            <a:ext cx="3238500" cy="5969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5785655-3169-4E42-AADC-8BDF43750E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745514"/>
            <a:ext cx="3403600" cy="5207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696A90-ECD3-6E42-A2CC-C7FA412D1CBA}"/>
              </a:ext>
            </a:extLst>
          </p:cNvPr>
          <p:cNvSpPr txBox="1"/>
          <p:nvPr/>
        </p:nvSpPr>
        <p:spPr>
          <a:xfrm>
            <a:off x="3694485" y="2001041"/>
            <a:ext cx="523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70C0"/>
                </a:solidFill>
              </a:rPr>
              <a:t>S</a:t>
            </a:r>
            <a:r>
              <a:rPr kumimoji="1" lang="en-US" altLang="ja-JP" sz="3600" dirty="0">
                <a:solidFill>
                  <a:srgbClr val="0070C0"/>
                </a:solidFill>
              </a:rPr>
              <a:t>teepest </a:t>
            </a:r>
            <a:r>
              <a:rPr lang="en-US" altLang="ja-JP" sz="3600" dirty="0">
                <a:solidFill>
                  <a:srgbClr val="0070C0"/>
                </a:solidFill>
              </a:rPr>
              <a:t>D</a:t>
            </a:r>
            <a:r>
              <a:rPr kumimoji="1" lang="en-US" altLang="ja-JP" sz="3600" dirty="0">
                <a:solidFill>
                  <a:srgbClr val="0070C0"/>
                </a:solidFill>
              </a:rPr>
              <a:t>escent </a:t>
            </a:r>
            <a:r>
              <a:rPr lang="en-US" altLang="ja-JP" sz="3600" dirty="0">
                <a:solidFill>
                  <a:srgbClr val="0070C0"/>
                </a:solidFill>
              </a:rPr>
              <a:t>D</a:t>
            </a:r>
            <a:r>
              <a:rPr kumimoji="1" lang="en-US" altLang="ja-JP" sz="3600" dirty="0">
                <a:solidFill>
                  <a:srgbClr val="0070C0"/>
                </a:solidFill>
              </a:rPr>
              <a:t>irection</a:t>
            </a:r>
            <a:endParaRPr kumimoji="1" lang="ja-JP" altLang="en-US" sz="3600">
              <a:solidFill>
                <a:srgbClr val="0070C0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05B919F-7C84-0242-BF98-A58FD81DC1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445107"/>
            <a:ext cx="4279900" cy="12954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8D30BF3-B74D-0F4C-B613-124B5D9A8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9825" y="4855099"/>
            <a:ext cx="29718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1F7233-90FC-B446-A0BF-24622B4E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ステップ幅</a:t>
            </a:r>
            <a:r>
              <a:rPr lang="ja-JP" altLang="en-US"/>
              <a:t>の設定条件は？</a:t>
            </a:r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DB573FC-28C0-A140-BEA7-63098ECE5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57" y="1267494"/>
            <a:ext cx="8211857" cy="5896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CA6877-7435-8F4A-A748-BEC2FA51DE09}"/>
              </a:ext>
            </a:extLst>
          </p:cNvPr>
          <p:cNvSpPr txBox="1"/>
          <p:nvPr/>
        </p:nvSpPr>
        <p:spPr>
          <a:xfrm>
            <a:off x="530354" y="2087328"/>
            <a:ext cx="5811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/>
              <a:t>正確な（理想の）ステップ幅：</a:t>
            </a:r>
            <a:endParaRPr kumimoji="1" lang="ja-JP" altLang="en-US" sz="360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2BDFE1-EEFC-3042-ACF2-950A4DDC6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28" y="2963850"/>
            <a:ext cx="8343900" cy="6604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C3E4E0-66D7-584F-A0B6-1BA4DFEF3A57}"/>
              </a:ext>
            </a:extLst>
          </p:cNvPr>
          <p:cNvSpPr txBox="1"/>
          <p:nvPr/>
        </p:nvSpPr>
        <p:spPr>
          <a:xfrm>
            <a:off x="1050306" y="3992152"/>
            <a:ext cx="6078908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一般には、正確なステップ幅を</a:t>
            </a:r>
            <a:endParaRPr kumimoji="1" lang="en-US" altLang="ja-JP" sz="3600" dirty="0"/>
          </a:p>
          <a:p>
            <a:r>
              <a:rPr kumimoji="1" lang="ja-JP" altLang="en-US" sz="3600"/>
              <a:t>計算することは難しい！</a:t>
            </a:r>
          </a:p>
        </p:txBody>
      </p:sp>
      <p:sp>
        <p:nvSpPr>
          <p:cNvPr id="3" name="右矢印 2">
            <a:extLst>
              <a:ext uri="{FF2B5EF4-FFF2-40B4-BE49-F238E27FC236}">
                <a16:creationId xmlns:a16="http://schemas.microsoft.com/office/drawing/2014/main" id="{27A91BF2-A575-AB4E-93AD-0A97FB007FAE}"/>
              </a:ext>
            </a:extLst>
          </p:cNvPr>
          <p:cNvSpPr/>
          <p:nvPr/>
        </p:nvSpPr>
        <p:spPr>
          <a:xfrm>
            <a:off x="530354" y="5497347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12751C-4A4E-9341-8975-E26312F628C3}"/>
              </a:ext>
            </a:extLst>
          </p:cNvPr>
          <p:cNvSpPr txBox="1"/>
          <p:nvPr/>
        </p:nvSpPr>
        <p:spPr>
          <a:xfrm>
            <a:off x="1649361" y="5416497"/>
            <a:ext cx="6871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solidFill>
                  <a:srgbClr val="FF0000"/>
                </a:solidFill>
              </a:rPr>
              <a:t>直線探索法（</a:t>
            </a:r>
            <a:r>
              <a:rPr lang="en-US" altLang="ja-JP" sz="3600" dirty="0">
                <a:solidFill>
                  <a:srgbClr val="FF0000"/>
                </a:solidFill>
              </a:rPr>
              <a:t>Line Search Methods</a:t>
            </a:r>
            <a:r>
              <a:rPr kumimoji="1" lang="ja-JP" altLang="en-US" sz="3600">
                <a:solidFill>
                  <a:srgbClr val="FF000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7722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目的関数が二次関数のとき</a:t>
            </a:r>
          </a:p>
        </p:txBody>
      </p:sp>
      <p:pic>
        <p:nvPicPr>
          <p:cNvPr id="4" name="図 3" descr="f(_bm_x_)_=_fra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1418167"/>
            <a:ext cx="4483100" cy="939800"/>
          </a:xfrm>
          <a:prstGeom prst="rect">
            <a:avLst/>
          </a:prstGeom>
        </p:spPr>
      </p:pic>
      <p:pic>
        <p:nvPicPr>
          <p:cNvPr id="5" name="図 4" descr="g(_alpha)_=_f(_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2520950"/>
            <a:ext cx="4521200" cy="546100"/>
          </a:xfrm>
          <a:prstGeom prst="rect">
            <a:avLst/>
          </a:prstGeom>
        </p:spPr>
      </p:pic>
      <p:pic>
        <p:nvPicPr>
          <p:cNvPr id="7" name="図 6" descr="&amp;=_frac_1_2_(_b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3168648"/>
            <a:ext cx="6997700" cy="1663700"/>
          </a:xfrm>
          <a:prstGeom prst="rect">
            <a:avLst/>
          </a:prstGeom>
        </p:spPr>
      </p:pic>
      <p:pic>
        <p:nvPicPr>
          <p:cNvPr id="9" name="図 8" descr="&amp;_quad_(_bm_x_+_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5071534"/>
            <a:ext cx="5842000" cy="1270000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039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&amp;=_frac_1_2_(_b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33" y="861482"/>
            <a:ext cx="6997700" cy="1663700"/>
          </a:xfrm>
          <a:prstGeom prst="rect">
            <a:avLst/>
          </a:prstGeom>
        </p:spPr>
      </p:pic>
      <p:pic>
        <p:nvPicPr>
          <p:cNvPr id="5" name="図 4" descr="g(_alpha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" y="1113367"/>
            <a:ext cx="838200" cy="469900"/>
          </a:xfrm>
          <a:prstGeom prst="rect">
            <a:avLst/>
          </a:prstGeom>
        </p:spPr>
      </p:pic>
      <p:pic>
        <p:nvPicPr>
          <p:cNvPr id="11" name="図 10" descr="bm_b^top_(_bm_x^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4804833"/>
            <a:ext cx="4978400" cy="381000"/>
          </a:xfrm>
          <a:prstGeom prst="rect">
            <a:avLst/>
          </a:prstGeom>
        </p:spPr>
      </p:pic>
      <p:pic>
        <p:nvPicPr>
          <p:cNvPr id="12" name="図 11" descr="bm_x^(k)^top_A_b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3266016"/>
            <a:ext cx="8801100" cy="444500"/>
          </a:xfrm>
          <a:prstGeom prst="rect">
            <a:avLst/>
          </a:prstGeom>
        </p:spPr>
      </p:pic>
      <p:pic>
        <p:nvPicPr>
          <p:cNvPr id="13" name="図 12" descr="=_bm_x^(k)^top_A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3892550"/>
            <a:ext cx="8140700" cy="4445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732616" y="4673600"/>
            <a:ext cx="1077384" cy="679450"/>
          </a:xfrm>
          <a:prstGeom prst="rect">
            <a:avLst/>
          </a:prstGeom>
          <a:solidFill>
            <a:srgbClr val="0000FF">
              <a:alpha val="0"/>
            </a:srgbClr>
          </a:solidFill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12748" y="3803651"/>
            <a:ext cx="1670051" cy="679450"/>
          </a:xfrm>
          <a:prstGeom prst="rect">
            <a:avLst/>
          </a:prstGeom>
          <a:solidFill>
            <a:srgbClr val="0000FF">
              <a:alpha val="0"/>
            </a:srgbClr>
          </a:solidFill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28133" y="5706533"/>
            <a:ext cx="1077384" cy="679450"/>
          </a:xfrm>
          <a:prstGeom prst="rect">
            <a:avLst/>
          </a:prstGeom>
          <a:solidFill>
            <a:srgbClr val="0000FF">
              <a:alpha val="0"/>
            </a:srgbClr>
          </a:solidFill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f(_bm_x^(k)_)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5854700"/>
            <a:ext cx="914400" cy="381000"/>
          </a:xfrm>
          <a:prstGeom prst="rect">
            <a:avLst/>
          </a:prstGeom>
        </p:spPr>
      </p:pic>
      <p:pic>
        <p:nvPicPr>
          <p:cNvPr id="2" name="図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50" y="5706533"/>
            <a:ext cx="3276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g(_alpha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757768"/>
            <a:ext cx="838200" cy="469900"/>
          </a:xfrm>
          <a:prstGeom prst="rect">
            <a:avLst/>
          </a:prstGeom>
        </p:spPr>
      </p:pic>
      <p:pic>
        <p:nvPicPr>
          <p:cNvPr id="11" name="図 10" descr="bm_b^top_(_bm_x^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6" y="6142567"/>
            <a:ext cx="4978400" cy="381000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732616" y="6011333"/>
            <a:ext cx="1077384" cy="679450"/>
          </a:xfrm>
          <a:prstGeom prst="rect">
            <a:avLst/>
          </a:prstGeom>
          <a:solidFill>
            <a:srgbClr val="0000FF">
              <a:alpha val="0"/>
            </a:srgbClr>
          </a:solidFill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14300" y="5325534"/>
            <a:ext cx="1670051" cy="679450"/>
          </a:xfrm>
          <a:prstGeom prst="rect">
            <a:avLst/>
          </a:prstGeom>
          <a:solidFill>
            <a:srgbClr val="0000FF">
              <a:alpha val="0"/>
            </a:srgbClr>
          </a:solidFill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 descr="bm_x^(k)^top_A_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6" y="5437717"/>
            <a:ext cx="7835900" cy="444500"/>
          </a:xfrm>
          <a:prstGeom prst="rect">
            <a:avLst/>
          </a:prstGeom>
        </p:spPr>
      </p:pic>
      <p:pic>
        <p:nvPicPr>
          <p:cNvPr id="7" name="図 6" descr="&amp;=_frac_1_2_(_bm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586317"/>
            <a:ext cx="5842000" cy="13843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2281766" y="3158067"/>
            <a:ext cx="4525434" cy="679450"/>
          </a:xfrm>
          <a:prstGeom prst="rect">
            <a:avLst/>
          </a:prstGeom>
          <a:solidFill>
            <a:srgbClr val="0000FF">
              <a:alpha val="0"/>
            </a:srgbClr>
          </a:solidFill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textcolor_red_=_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66117"/>
            <a:ext cx="2387600" cy="368300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1625601" y="2970741"/>
            <a:ext cx="6942666" cy="1027643"/>
          </a:xfrm>
          <a:prstGeom prst="rect">
            <a:avLst/>
          </a:prstGeom>
          <a:solidFill>
            <a:srgbClr val="0000FF">
              <a:alpha val="0"/>
            </a:srgbClr>
          </a:solidFill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&amp;=_frac_1_2_(_bm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4" y="2114536"/>
            <a:ext cx="7899400" cy="2451100"/>
          </a:xfrm>
          <a:prstGeom prst="rect">
            <a:avLst/>
          </a:prstGeom>
        </p:spPr>
      </p:pic>
      <p:pic>
        <p:nvPicPr>
          <p:cNvPr id="15" name="図 14" descr="textcolor_blue_=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36015"/>
            <a:ext cx="3759200" cy="444500"/>
          </a:xfrm>
          <a:prstGeom prst="rect">
            <a:avLst/>
          </a:prstGeom>
        </p:spPr>
      </p:pic>
      <p:pic>
        <p:nvPicPr>
          <p:cNvPr id="21" name="図 20" descr="textcolor_blue_=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83" y="5147733"/>
            <a:ext cx="3390900" cy="508000"/>
          </a:xfrm>
          <a:prstGeom prst="rect">
            <a:avLst/>
          </a:prstGeom>
        </p:spPr>
      </p:pic>
      <p:pic>
        <p:nvPicPr>
          <p:cNvPr id="22" name="図 21" descr="textcolor_blue_=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83" y="5850467"/>
            <a:ext cx="3162300" cy="457200"/>
          </a:xfrm>
          <a:prstGeom prst="rect">
            <a:avLst/>
          </a:prstGeom>
        </p:spPr>
      </p:pic>
      <p:pic>
        <p:nvPicPr>
          <p:cNvPr id="23" name="図 22" descr="textcolor_blue_=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71" y="6358466"/>
            <a:ext cx="2768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g(_alpha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6" y="757768"/>
            <a:ext cx="838200" cy="469900"/>
          </a:xfrm>
          <a:prstGeom prst="rect">
            <a:avLst/>
          </a:prstGeom>
        </p:spPr>
      </p:pic>
      <p:pic>
        <p:nvPicPr>
          <p:cNvPr id="3" name="図 2" descr="&amp;=_frac_1_2_(_b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468966"/>
            <a:ext cx="7962900" cy="787400"/>
          </a:xfrm>
          <a:prstGeom prst="rect">
            <a:avLst/>
          </a:prstGeom>
        </p:spPr>
      </p:pic>
      <p:pic>
        <p:nvPicPr>
          <p:cNvPr id="4" name="図 3" descr="A_col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6" y="2755899"/>
            <a:ext cx="406400" cy="2921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428748" y="2603499"/>
            <a:ext cx="14157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正定値</a:t>
            </a:r>
          </a:p>
        </p:txBody>
      </p:sp>
      <p:pic>
        <p:nvPicPr>
          <p:cNvPr id="12" name="図 11" descr="Longleftrightar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2666998"/>
            <a:ext cx="3860800" cy="431800"/>
          </a:xfrm>
          <a:prstGeom prst="rect">
            <a:avLst/>
          </a:prstGeom>
        </p:spPr>
      </p:pic>
      <p:pic>
        <p:nvPicPr>
          <p:cNvPr id="13" name="図 12" descr="Longleftrightarr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3443817"/>
            <a:ext cx="1104900" cy="29210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239681" y="3285641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凸</a:t>
            </a:r>
            <a:endParaRPr kumimoji="1" lang="ja-JP" altLang="en-US" sz="3200" dirty="0"/>
          </a:p>
        </p:txBody>
      </p:sp>
      <p:pic>
        <p:nvPicPr>
          <p:cNvPr id="19" name="図 18" descr="frac_mathrm_d_ma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4064000"/>
            <a:ext cx="8331200" cy="1524000"/>
          </a:xfrm>
          <a:prstGeom prst="rect">
            <a:avLst/>
          </a:prstGeom>
        </p:spPr>
      </p:pic>
      <p:pic>
        <p:nvPicPr>
          <p:cNvPr id="25" name="図 24" descr="alpha^(k)_=_-_fr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5331883"/>
            <a:ext cx="4699000" cy="10541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41429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ステップ幅は正になるか？</a:t>
            </a:r>
          </a:p>
        </p:txBody>
      </p:sp>
      <p:pic>
        <p:nvPicPr>
          <p:cNvPr id="4" name="図 3" descr="alpha^(k)_=_-_f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7" y="1640416"/>
            <a:ext cx="4699000" cy="10541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6" name="図 5" descr="bm_d^(k)_top_A_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67" y="3098800"/>
            <a:ext cx="2514600" cy="381000"/>
          </a:xfrm>
          <a:prstGeom prst="rect">
            <a:avLst/>
          </a:prstGeom>
        </p:spPr>
      </p:pic>
      <p:pic>
        <p:nvPicPr>
          <p:cNvPr id="7" name="図 6" descr="bm_d^(k)_=_-_na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7" y="3886200"/>
            <a:ext cx="2921000" cy="457200"/>
          </a:xfrm>
          <a:prstGeom prst="rect">
            <a:avLst/>
          </a:prstGeom>
        </p:spPr>
      </p:pic>
      <p:pic>
        <p:nvPicPr>
          <p:cNvPr id="8" name="図 7" descr="Longrightarrow_b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7" y="4641850"/>
            <a:ext cx="7162800" cy="1587500"/>
          </a:xfrm>
          <a:prstGeom prst="rect">
            <a:avLst/>
          </a:prstGeom>
        </p:spPr>
      </p:pic>
      <p:pic>
        <p:nvPicPr>
          <p:cNvPr id="9" name="図 8" descr="textcolor_red_&gt;_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84" y="2027767"/>
            <a:ext cx="5461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直線探索</a:t>
            </a:r>
            <a:r>
              <a:rPr kumimoji="1" lang="ja-JP" altLang="en-US"/>
              <a:t>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1900"/>
          </a:xfrm>
        </p:spPr>
        <p:txBody>
          <a:bodyPr/>
          <a:lstStyle/>
          <a:p>
            <a:r>
              <a:rPr kumimoji="1" lang="en-US" altLang="ja-JP" dirty="0"/>
              <a:t>Armijo </a:t>
            </a:r>
            <a:r>
              <a:rPr kumimoji="1" lang="ja-JP" altLang="en-US" dirty="0"/>
              <a:t>条件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Wolfe </a:t>
            </a:r>
            <a:r>
              <a:rPr kumimoji="1" lang="ja-JP" altLang="en-US" dirty="0"/>
              <a:t>条件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強</a:t>
            </a:r>
            <a:r>
              <a:rPr lang="en-US" altLang="ja-JP" dirty="0"/>
              <a:t>Wolfe </a:t>
            </a:r>
            <a:r>
              <a:rPr lang="ja-JP" altLang="en-US" dirty="0"/>
              <a:t>条件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 descr="f(_bm_x^(k)_+_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2220384"/>
            <a:ext cx="7505700" cy="457200"/>
          </a:xfrm>
          <a:prstGeom prst="rect">
            <a:avLst/>
          </a:prstGeom>
        </p:spPr>
      </p:pic>
      <p:pic>
        <p:nvPicPr>
          <p:cNvPr id="6" name="図 5" descr="c_2_nabla_f(_bm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3956052"/>
            <a:ext cx="6997700" cy="457200"/>
          </a:xfrm>
          <a:prstGeom prst="rect">
            <a:avLst/>
          </a:prstGeom>
        </p:spPr>
      </p:pic>
      <p:pic>
        <p:nvPicPr>
          <p:cNvPr id="7" name="図 6" descr="f(_bm_x^(k)_+_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3397249"/>
            <a:ext cx="7670800" cy="457200"/>
          </a:xfrm>
          <a:prstGeom prst="rect">
            <a:avLst/>
          </a:prstGeom>
        </p:spPr>
      </p:pic>
      <p:pic>
        <p:nvPicPr>
          <p:cNvPr id="8" name="図 7" descr="f(_bm_x^(k)_+_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5124449"/>
            <a:ext cx="7670800" cy="457200"/>
          </a:xfrm>
          <a:prstGeom prst="rect">
            <a:avLst/>
          </a:prstGeom>
        </p:spPr>
      </p:pic>
      <p:pic>
        <p:nvPicPr>
          <p:cNvPr id="5" name="図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5734050"/>
            <a:ext cx="74295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74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91A9E0-8BE6-5843-9D4C-9820291D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FF0000"/>
                </a:solidFill>
              </a:rPr>
              <a:t>直線探索法：</a:t>
            </a:r>
            <a:r>
              <a:rPr kumimoji="1" lang="en-US" altLang="ja-JP" dirty="0">
                <a:solidFill>
                  <a:srgbClr val="FF0000"/>
                </a:solidFill>
              </a:rPr>
              <a:t>Armijo </a:t>
            </a:r>
            <a:r>
              <a:rPr kumimoji="1" lang="ja-JP" altLang="en-US">
                <a:solidFill>
                  <a:srgbClr val="FF0000"/>
                </a:solidFill>
              </a:rPr>
              <a:t>条件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61792FD9-851E-7448-87E6-09C6D875535B}"/>
              </a:ext>
            </a:extLst>
          </p:cNvPr>
          <p:cNvCxnSpPr>
            <a:cxnSpLocks/>
          </p:cNvCxnSpPr>
          <p:nvPr/>
        </p:nvCxnSpPr>
        <p:spPr>
          <a:xfrm>
            <a:off x="1044888" y="5968716"/>
            <a:ext cx="6304179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417F45F-4299-BE41-8AC6-B5C9D8B2EA84}"/>
              </a:ext>
            </a:extLst>
          </p:cNvPr>
          <p:cNvCxnSpPr>
            <a:cxnSpLocks/>
          </p:cNvCxnSpPr>
          <p:nvPr/>
        </p:nvCxnSpPr>
        <p:spPr>
          <a:xfrm flipV="1">
            <a:off x="1501422" y="2201333"/>
            <a:ext cx="0" cy="4380089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156366B7-505B-3242-94C3-0C842FD4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01" y="5860766"/>
            <a:ext cx="279400" cy="2159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8C547A6-5EB9-574C-B01C-3B630DA01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06" y="2060735"/>
            <a:ext cx="215900" cy="3048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7935E85-9EE6-6E4F-85DA-2E8CABF9F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48673"/>
            <a:ext cx="7772400" cy="61516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BF7A030-81B8-7E4A-A8CF-0801403B3124}"/>
              </a:ext>
            </a:extLst>
          </p:cNvPr>
          <p:cNvSpPr txBox="1"/>
          <p:nvPr/>
        </p:nvSpPr>
        <p:spPr>
          <a:xfrm>
            <a:off x="183098" y="802471"/>
            <a:ext cx="100540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理想</a:t>
            </a: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76F7EF6-2DE3-704C-99B4-77850B72E5AD}"/>
              </a:ext>
            </a:extLst>
          </p:cNvPr>
          <p:cNvSpPr/>
          <p:nvPr/>
        </p:nvSpPr>
        <p:spPr>
          <a:xfrm>
            <a:off x="1027291" y="2393244"/>
            <a:ext cx="6084711" cy="3070748"/>
          </a:xfrm>
          <a:custGeom>
            <a:avLst/>
            <a:gdLst>
              <a:gd name="connsiteX0" fmla="*/ 0 w 6084711"/>
              <a:gd name="connsiteY0" fmla="*/ 508000 h 3070748"/>
              <a:gd name="connsiteX1" fmla="*/ 1444978 w 6084711"/>
              <a:gd name="connsiteY1" fmla="*/ 2517423 h 3070748"/>
              <a:gd name="connsiteX2" fmla="*/ 2799645 w 6084711"/>
              <a:gd name="connsiteY2" fmla="*/ 1095023 h 3070748"/>
              <a:gd name="connsiteX3" fmla="*/ 4357511 w 6084711"/>
              <a:gd name="connsiteY3" fmla="*/ 3059289 h 3070748"/>
              <a:gd name="connsiteX4" fmla="*/ 6084711 w 6084711"/>
              <a:gd name="connsiteY4" fmla="*/ 0 h 307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711" h="3070748">
                <a:moveTo>
                  <a:pt x="0" y="508000"/>
                </a:moveTo>
                <a:cubicBezTo>
                  <a:pt x="489185" y="1463793"/>
                  <a:pt x="978371" y="2419586"/>
                  <a:pt x="1444978" y="2517423"/>
                </a:cubicBezTo>
                <a:cubicBezTo>
                  <a:pt x="1911585" y="2615260"/>
                  <a:pt x="2314223" y="1004712"/>
                  <a:pt x="2799645" y="1095023"/>
                </a:cubicBezTo>
                <a:cubicBezTo>
                  <a:pt x="3285067" y="1185334"/>
                  <a:pt x="3810000" y="3241793"/>
                  <a:pt x="4357511" y="3059289"/>
                </a:cubicBezTo>
                <a:cubicBezTo>
                  <a:pt x="4905022" y="2876785"/>
                  <a:pt x="5494866" y="1438392"/>
                  <a:pt x="608471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B97210F-9744-5346-92A9-DB58A151B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634" y="1994885"/>
            <a:ext cx="4102100" cy="3937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3742DA6-876A-B744-BA90-CB1BEE2E2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06" y="6085133"/>
            <a:ext cx="177800" cy="2667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8674999-9B42-7D4D-8155-E5B6334DD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106" y="3641723"/>
            <a:ext cx="914400" cy="393700"/>
          </a:xfrm>
          <a:prstGeom prst="rect">
            <a:avLst/>
          </a:prstGeom>
        </p:spPr>
      </p:pic>
      <p:sp>
        <p:nvSpPr>
          <p:cNvPr id="23" name="円/楕円 22">
            <a:extLst>
              <a:ext uri="{FF2B5EF4-FFF2-40B4-BE49-F238E27FC236}">
                <a16:creationId xmlns:a16="http://schemas.microsoft.com/office/drawing/2014/main" id="{F06BDC3C-E415-784C-B940-8CA765EC5419}"/>
              </a:ext>
            </a:extLst>
          </p:cNvPr>
          <p:cNvSpPr>
            <a:spLocks noChangeAspect="1"/>
          </p:cNvSpPr>
          <p:nvPr/>
        </p:nvSpPr>
        <p:spPr>
          <a:xfrm>
            <a:off x="1378288" y="3709162"/>
            <a:ext cx="219456" cy="219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2AD74F1-5C45-2047-8552-53D1B94FDB53}"/>
              </a:ext>
            </a:extLst>
          </p:cNvPr>
          <p:cNvCxnSpPr>
            <a:cxnSpLocks/>
          </p:cNvCxnSpPr>
          <p:nvPr/>
        </p:nvCxnSpPr>
        <p:spPr>
          <a:xfrm>
            <a:off x="824089" y="2794939"/>
            <a:ext cx="2302933" cy="370746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図 33">
            <a:extLst>
              <a:ext uri="{FF2B5EF4-FFF2-40B4-BE49-F238E27FC236}">
                <a16:creationId xmlns:a16="http://schemas.microsoft.com/office/drawing/2014/main" id="{A3198BB7-0290-954F-9603-FD52A73258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8111" y="6218483"/>
            <a:ext cx="4076700" cy="406400"/>
          </a:xfrm>
          <a:prstGeom prst="rect">
            <a:avLst/>
          </a:prstGeom>
        </p:spPr>
      </p:pic>
      <p:sp>
        <p:nvSpPr>
          <p:cNvPr id="35" name="円/楕円 34">
            <a:extLst>
              <a:ext uri="{FF2B5EF4-FFF2-40B4-BE49-F238E27FC236}">
                <a16:creationId xmlns:a16="http://schemas.microsoft.com/office/drawing/2014/main" id="{10956E2E-F34A-4544-9303-5CB4AF359F4D}"/>
              </a:ext>
            </a:extLst>
          </p:cNvPr>
          <p:cNvSpPr>
            <a:spLocks noChangeAspect="1"/>
          </p:cNvSpPr>
          <p:nvPr/>
        </p:nvSpPr>
        <p:spPr>
          <a:xfrm>
            <a:off x="5231125" y="5381973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618FEB62-0ED6-BE4D-BF57-E8EF2A1E4EFF}"/>
              </a:ext>
            </a:extLst>
          </p:cNvPr>
          <p:cNvSpPr>
            <a:spLocks noChangeAspect="1"/>
          </p:cNvSpPr>
          <p:nvPr/>
        </p:nvSpPr>
        <p:spPr>
          <a:xfrm>
            <a:off x="5231125" y="5851195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8BC9CE8-59D4-0347-9567-5A405E4B7C2D}"/>
              </a:ext>
            </a:extLst>
          </p:cNvPr>
          <p:cNvCxnSpPr>
            <a:cxnSpLocks/>
            <a:stCxn id="35" idx="4"/>
            <a:endCxn id="36" idx="0"/>
          </p:cNvCxnSpPr>
          <p:nvPr/>
        </p:nvCxnSpPr>
        <p:spPr>
          <a:xfrm>
            <a:off x="5340853" y="5601429"/>
            <a:ext cx="0" cy="24976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角丸四角形吹き出し 41">
            <a:extLst>
              <a:ext uri="{FF2B5EF4-FFF2-40B4-BE49-F238E27FC236}">
                <a16:creationId xmlns:a16="http://schemas.microsoft.com/office/drawing/2014/main" id="{62A10ECB-EE25-214F-B029-D8BA643CB2FE}"/>
              </a:ext>
            </a:extLst>
          </p:cNvPr>
          <p:cNvSpPr/>
          <p:nvPr/>
        </p:nvSpPr>
        <p:spPr>
          <a:xfrm>
            <a:off x="7349066" y="4648669"/>
            <a:ext cx="1337733" cy="612648"/>
          </a:xfrm>
          <a:prstGeom prst="wedgeRoundRectCallout">
            <a:avLst>
              <a:gd name="adj1" fmla="val -187028"/>
              <a:gd name="adj2" fmla="val 15614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rgbClr val="FF0000"/>
                </a:solidFill>
              </a:rPr>
              <a:t>理想！</a:t>
            </a:r>
          </a:p>
        </p:txBody>
      </p:sp>
    </p:spTree>
    <p:extLst>
      <p:ext uri="{BB962C8B-B14F-4D97-AF65-F5344CB8AC3E}">
        <p14:creationId xmlns:p14="http://schemas.microsoft.com/office/powerpoint/2010/main" val="31643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B714AD0-509B-A84D-B191-F5F1EC94F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9" y="652638"/>
            <a:ext cx="4889500" cy="4953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F995912-53BB-0448-B328-69D4CF4E5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16" y="1387828"/>
            <a:ext cx="3949700" cy="4699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41811A0-EDFD-1C46-AF6A-2F5E3BC59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889" y="1387828"/>
            <a:ext cx="2743200" cy="4953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BFF237-B56C-124A-89B8-DA4256FE1B64}"/>
              </a:ext>
            </a:extLst>
          </p:cNvPr>
          <p:cNvSpPr txBox="1"/>
          <p:nvPr/>
        </p:nvSpPr>
        <p:spPr>
          <a:xfrm>
            <a:off x="5576712" y="577122"/>
            <a:ext cx="3767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を計算してみよう。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891F08-0BA0-7D49-8AC0-07BA51AC7463}"/>
              </a:ext>
            </a:extLst>
          </p:cNvPr>
          <p:cNvSpPr txBox="1"/>
          <p:nvPr/>
        </p:nvSpPr>
        <p:spPr>
          <a:xfrm>
            <a:off x="504266" y="2097618"/>
            <a:ext cx="3039615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１次元の場合：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67E7991-4702-0C4D-AA38-EED3C6237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616" y="3479798"/>
            <a:ext cx="4648200" cy="9525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4F5E251-40C8-3642-99B5-9D6B6B97D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966" y="4727223"/>
            <a:ext cx="5600700" cy="4953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3A285A3-8BFA-3044-B707-00F99C407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966" y="5589536"/>
            <a:ext cx="3759200" cy="4953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508E01C-31E9-D246-8ABB-2BC53C6E67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8616" y="2862436"/>
            <a:ext cx="38735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C9FC5-2D50-224A-BDE3-A8E66AA3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制約無し最小化問題</a:t>
            </a:r>
            <a:br>
              <a:rPr kumimoji="1" lang="en-US" altLang="ja-JP" dirty="0"/>
            </a:br>
            <a:r>
              <a:rPr kumimoji="1" lang="en-US" altLang="ja-JP" dirty="0"/>
              <a:t>Unconstrained Minimization Problem</a:t>
            </a:r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E78BBB-0F2F-8745-BE7F-D68A6BCAD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26" y="1455045"/>
            <a:ext cx="4178300" cy="50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129BBFA-4E64-A94B-87F3-137A88A28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4817"/>
            <a:ext cx="6591300" cy="4699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9BBC1AD-42DF-0F48-8A8F-59E4616E0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10532"/>
            <a:ext cx="8521700" cy="6731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89060F7-7C15-2A41-9118-F74BB0B44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46" y="4029393"/>
            <a:ext cx="6743700" cy="444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9ECF899-4A0D-C141-85A4-F8412C805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606626"/>
            <a:ext cx="5575300" cy="4699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EC6C992-BBA7-FC4C-9DDB-8ECFC75802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546" y="5284403"/>
            <a:ext cx="6477000" cy="4445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9416C62-18F4-FD4D-9A0C-8F37BCF376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054" y="5864570"/>
            <a:ext cx="8280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27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B714AD0-509B-A84D-B191-F5F1EC94F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9" y="652638"/>
            <a:ext cx="4889500" cy="4953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F995912-53BB-0448-B328-69D4CF4E5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16" y="1387828"/>
            <a:ext cx="3949700" cy="4699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41811A0-EDFD-1C46-AF6A-2F5E3BC59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889" y="1387828"/>
            <a:ext cx="2743200" cy="4953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BFF237-B56C-124A-89B8-DA4256FE1B64}"/>
              </a:ext>
            </a:extLst>
          </p:cNvPr>
          <p:cNvSpPr txBox="1"/>
          <p:nvPr/>
        </p:nvSpPr>
        <p:spPr>
          <a:xfrm>
            <a:off x="5576712" y="577122"/>
            <a:ext cx="3767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を計算してみよう。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891F08-0BA0-7D49-8AC0-07BA51AC7463}"/>
              </a:ext>
            </a:extLst>
          </p:cNvPr>
          <p:cNvSpPr txBox="1"/>
          <p:nvPr/>
        </p:nvSpPr>
        <p:spPr>
          <a:xfrm>
            <a:off x="504266" y="2097618"/>
            <a:ext cx="317426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 </a:t>
            </a:r>
            <a:r>
              <a:rPr kumimoji="1" lang="en-US" altLang="ja-JP" sz="3600" i="1" dirty="0"/>
              <a:t>n</a:t>
            </a:r>
            <a:r>
              <a:rPr kumimoji="1" lang="en-US" altLang="ja-JP" sz="3600" dirty="0"/>
              <a:t> </a:t>
            </a:r>
            <a:r>
              <a:rPr kumimoji="1" lang="ja-JP" altLang="en-US" sz="3600"/>
              <a:t>次元の場合：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3A285A3-8BFA-3044-B707-00F99C407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966" y="5589536"/>
            <a:ext cx="3759200" cy="4953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1D00A3C-3350-D64A-922A-7266D38B60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687" y="3479799"/>
            <a:ext cx="4737100" cy="9525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57279AF-60CE-A74F-89DD-4EE310680E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966" y="4708173"/>
            <a:ext cx="4127500" cy="5334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2B0C97E-D939-4543-86C1-ED988303C5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1200" y="5303786"/>
            <a:ext cx="1727200" cy="10668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4708574-A4A4-FE4C-BB86-ADB61668AC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687" y="2914548"/>
            <a:ext cx="3949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B714AD0-509B-A84D-B191-F5F1EC94F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9" y="652638"/>
            <a:ext cx="4889500" cy="4953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F995912-53BB-0448-B328-69D4CF4E5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16" y="1387828"/>
            <a:ext cx="3949700" cy="4699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41811A0-EDFD-1C46-AF6A-2F5E3BC59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889" y="1387828"/>
            <a:ext cx="2743200" cy="4953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BFF237-B56C-124A-89B8-DA4256FE1B64}"/>
              </a:ext>
            </a:extLst>
          </p:cNvPr>
          <p:cNvSpPr txBox="1"/>
          <p:nvPr/>
        </p:nvSpPr>
        <p:spPr>
          <a:xfrm>
            <a:off x="5576712" y="577122"/>
            <a:ext cx="3767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/>
              <a:t>を計算してみよう。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891F08-0BA0-7D49-8AC0-07BA51AC7463}"/>
              </a:ext>
            </a:extLst>
          </p:cNvPr>
          <p:cNvSpPr txBox="1"/>
          <p:nvPr/>
        </p:nvSpPr>
        <p:spPr>
          <a:xfrm>
            <a:off x="504266" y="2097618"/>
            <a:ext cx="317426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 </a:t>
            </a:r>
            <a:r>
              <a:rPr kumimoji="1" lang="en-US" altLang="ja-JP" sz="3600" i="1" dirty="0"/>
              <a:t>n</a:t>
            </a:r>
            <a:r>
              <a:rPr kumimoji="1" lang="en-US" altLang="ja-JP" sz="3600" dirty="0"/>
              <a:t> </a:t>
            </a:r>
            <a:r>
              <a:rPr kumimoji="1" lang="ja-JP" altLang="en-US" sz="3600"/>
              <a:t>次元の場合：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D00A3C-3350-D64A-922A-7266D38B6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687" y="3479799"/>
            <a:ext cx="4737100" cy="952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E8FEA7-41D5-854F-B905-5E3BF3D3A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815" y="4634749"/>
            <a:ext cx="4127500" cy="5334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39E6752-A5CE-0148-9052-C70458894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64" y="6205362"/>
            <a:ext cx="5575300" cy="5334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1819E4A-062A-E248-B03E-73F0019029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964" y="5379669"/>
            <a:ext cx="4279900" cy="5334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16DFF91-E7EC-1B4C-9FE1-7348479645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687" y="2914548"/>
            <a:ext cx="3949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91A9E0-8BE6-5843-9D4C-9820291D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FF0000"/>
                </a:solidFill>
              </a:rPr>
              <a:t>直線探索法：</a:t>
            </a:r>
            <a:r>
              <a:rPr kumimoji="1" lang="en-US" altLang="ja-JP" dirty="0">
                <a:solidFill>
                  <a:srgbClr val="FF0000"/>
                </a:solidFill>
              </a:rPr>
              <a:t>Armijo </a:t>
            </a:r>
            <a:r>
              <a:rPr kumimoji="1" lang="ja-JP" altLang="en-US">
                <a:solidFill>
                  <a:srgbClr val="FF0000"/>
                </a:solidFill>
              </a:rPr>
              <a:t>条件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61792FD9-851E-7448-87E6-09C6D875535B}"/>
              </a:ext>
            </a:extLst>
          </p:cNvPr>
          <p:cNvCxnSpPr>
            <a:cxnSpLocks/>
          </p:cNvCxnSpPr>
          <p:nvPr/>
        </p:nvCxnSpPr>
        <p:spPr>
          <a:xfrm>
            <a:off x="1044888" y="5968716"/>
            <a:ext cx="6304179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417F45F-4299-BE41-8AC6-B5C9D8B2EA84}"/>
              </a:ext>
            </a:extLst>
          </p:cNvPr>
          <p:cNvCxnSpPr>
            <a:cxnSpLocks/>
          </p:cNvCxnSpPr>
          <p:nvPr/>
        </p:nvCxnSpPr>
        <p:spPr>
          <a:xfrm flipV="1">
            <a:off x="1501422" y="2201333"/>
            <a:ext cx="0" cy="4380089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156366B7-505B-3242-94C3-0C842FD4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01" y="5860766"/>
            <a:ext cx="279400" cy="2159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8C547A6-5EB9-574C-B01C-3B630DA01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06" y="2060735"/>
            <a:ext cx="215900" cy="304800"/>
          </a:xfrm>
          <a:prstGeom prst="rect">
            <a:avLst/>
          </a:prstGeom>
        </p:spPr>
      </p:pic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76F7EF6-2DE3-704C-99B4-77850B72E5AD}"/>
              </a:ext>
            </a:extLst>
          </p:cNvPr>
          <p:cNvSpPr/>
          <p:nvPr/>
        </p:nvSpPr>
        <p:spPr>
          <a:xfrm>
            <a:off x="1027291" y="2393244"/>
            <a:ext cx="6084711" cy="3070748"/>
          </a:xfrm>
          <a:custGeom>
            <a:avLst/>
            <a:gdLst>
              <a:gd name="connsiteX0" fmla="*/ 0 w 6084711"/>
              <a:gd name="connsiteY0" fmla="*/ 508000 h 3070748"/>
              <a:gd name="connsiteX1" fmla="*/ 1444978 w 6084711"/>
              <a:gd name="connsiteY1" fmla="*/ 2517423 h 3070748"/>
              <a:gd name="connsiteX2" fmla="*/ 2799645 w 6084711"/>
              <a:gd name="connsiteY2" fmla="*/ 1095023 h 3070748"/>
              <a:gd name="connsiteX3" fmla="*/ 4357511 w 6084711"/>
              <a:gd name="connsiteY3" fmla="*/ 3059289 h 3070748"/>
              <a:gd name="connsiteX4" fmla="*/ 6084711 w 6084711"/>
              <a:gd name="connsiteY4" fmla="*/ 0 h 307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711" h="3070748">
                <a:moveTo>
                  <a:pt x="0" y="508000"/>
                </a:moveTo>
                <a:cubicBezTo>
                  <a:pt x="489185" y="1463793"/>
                  <a:pt x="978371" y="2419586"/>
                  <a:pt x="1444978" y="2517423"/>
                </a:cubicBezTo>
                <a:cubicBezTo>
                  <a:pt x="1911585" y="2615260"/>
                  <a:pt x="2314223" y="1004712"/>
                  <a:pt x="2799645" y="1095023"/>
                </a:cubicBezTo>
                <a:cubicBezTo>
                  <a:pt x="3285067" y="1185334"/>
                  <a:pt x="3810000" y="3241793"/>
                  <a:pt x="4357511" y="3059289"/>
                </a:cubicBezTo>
                <a:cubicBezTo>
                  <a:pt x="4905022" y="2876785"/>
                  <a:pt x="5494866" y="1438392"/>
                  <a:pt x="608471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6B97210F-9744-5346-92A9-DB58A151B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34" y="1994885"/>
            <a:ext cx="4102100" cy="3937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3742DA6-876A-B744-BA90-CB1BEE2E2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706" y="6085133"/>
            <a:ext cx="177800" cy="2667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8674999-9B42-7D4D-8155-E5B6334DD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06" y="3641723"/>
            <a:ext cx="914400" cy="393700"/>
          </a:xfrm>
          <a:prstGeom prst="rect">
            <a:avLst/>
          </a:prstGeom>
        </p:spPr>
      </p:pic>
      <p:sp>
        <p:nvSpPr>
          <p:cNvPr id="23" name="円/楕円 22">
            <a:extLst>
              <a:ext uri="{FF2B5EF4-FFF2-40B4-BE49-F238E27FC236}">
                <a16:creationId xmlns:a16="http://schemas.microsoft.com/office/drawing/2014/main" id="{F06BDC3C-E415-784C-B940-8CA765EC5419}"/>
              </a:ext>
            </a:extLst>
          </p:cNvPr>
          <p:cNvSpPr>
            <a:spLocks noChangeAspect="1"/>
          </p:cNvSpPr>
          <p:nvPr/>
        </p:nvSpPr>
        <p:spPr>
          <a:xfrm>
            <a:off x="1378288" y="3709162"/>
            <a:ext cx="219456" cy="219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2AD74F1-5C45-2047-8552-53D1B94FDB53}"/>
              </a:ext>
            </a:extLst>
          </p:cNvPr>
          <p:cNvCxnSpPr>
            <a:cxnSpLocks/>
          </p:cNvCxnSpPr>
          <p:nvPr/>
        </p:nvCxnSpPr>
        <p:spPr>
          <a:xfrm>
            <a:off x="824089" y="2794939"/>
            <a:ext cx="2302933" cy="370746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DC930BAD-799C-0F49-A868-0C36D0F59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9923" y="6248740"/>
            <a:ext cx="4292600" cy="4445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E024720-7881-C84E-AB97-BB2AD5852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8241" y="2709228"/>
            <a:ext cx="4622800" cy="4445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408EA94-7EF1-6F44-BB74-FF0E7D9877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9067" y="3264752"/>
            <a:ext cx="1612900" cy="393700"/>
          </a:xfrm>
          <a:prstGeom prst="rect">
            <a:avLst/>
          </a:prstGeom>
        </p:spPr>
      </p:pic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1ED881B-8F19-8E45-B375-1FF45D01F04B}"/>
              </a:ext>
            </a:extLst>
          </p:cNvPr>
          <p:cNvCxnSpPr>
            <a:cxnSpLocks/>
          </p:cNvCxnSpPr>
          <p:nvPr/>
        </p:nvCxnSpPr>
        <p:spPr>
          <a:xfrm>
            <a:off x="685799" y="3610765"/>
            <a:ext cx="6663268" cy="136469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円/楕円 23">
            <a:extLst>
              <a:ext uri="{FF2B5EF4-FFF2-40B4-BE49-F238E27FC236}">
                <a16:creationId xmlns:a16="http://schemas.microsoft.com/office/drawing/2014/main" id="{E87F9F12-CC0D-E246-AEAE-A35C00F87703}"/>
              </a:ext>
            </a:extLst>
          </p:cNvPr>
          <p:cNvSpPr>
            <a:spLocks noChangeAspect="1"/>
          </p:cNvSpPr>
          <p:nvPr/>
        </p:nvSpPr>
        <p:spPr>
          <a:xfrm>
            <a:off x="5231125" y="5851195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1E5C5E6-423E-7943-BCE1-DEF68C7E3DC2}"/>
              </a:ext>
            </a:extLst>
          </p:cNvPr>
          <p:cNvSpPr/>
          <p:nvPr/>
        </p:nvSpPr>
        <p:spPr>
          <a:xfrm>
            <a:off x="3998260" y="1186068"/>
            <a:ext cx="4823012" cy="71864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070A4CF1-2E48-C741-8C4D-91C7F0B2112D}"/>
              </a:ext>
            </a:extLst>
          </p:cNvPr>
          <p:cNvSpPr>
            <a:spLocks noChangeAspect="1"/>
          </p:cNvSpPr>
          <p:nvPr/>
        </p:nvSpPr>
        <p:spPr>
          <a:xfrm>
            <a:off x="5963232" y="4595616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C0D287DE-8414-1341-B986-6165509A85EE}"/>
              </a:ext>
            </a:extLst>
          </p:cNvPr>
          <p:cNvSpPr>
            <a:spLocks noChangeAspect="1"/>
          </p:cNvSpPr>
          <p:nvPr/>
        </p:nvSpPr>
        <p:spPr>
          <a:xfrm>
            <a:off x="4370473" y="4281420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B0192B83-D068-994A-9312-0B64159CDA24}"/>
              </a:ext>
            </a:extLst>
          </p:cNvPr>
          <p:cNvSpPr>
            <a:spLocks noChangeAspect="1"/>
          </p:cNvSpPr>
          <p:nvPr/>
        </p:nvSpPr>
        <p:spPr>
          <a:xfrm>
            <a:off x="3053152" y="4025499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A4CA8D2-5431-F544-A897-33664CE406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734" y="1261294"/>
            <a:ext cx="7797800" cy="533400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CD9D0EF-FAF0-4847-BD3F-F4F2D303B99F}"/>
              </a:ext>
            </a:extLst>
          </p:cNvPr>
          <p:cNvSpPr/>
          <p:nvPr/>
        </p:nvSpPr>
        <p:spPr>
          <a:xfrm>
            <a:off x="737428" y="1174586"/>
            <a:ext cx="2662495" cy="71864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D431B3B-D421-9242-A441-0458DA85EF47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6072960" y="4815072"/>
            <a:ext cx="0" cy="115364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AB831DC9-F028-204A-8E9C-AEB221A81B3C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4480201" y="4500876"/>
            <a:ext cx="0" cy="146784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62444CE-81DD-AC4B-BE26-F0FB07E14711}"/>
              </a:ext>
            </a:extLst>
          </p:cNvPr>
          <p:cNvCxnSpPr>
            <a:cxnSpLocks/>
            <a:stCxn id="28" idx="4"/>
          </p:cNvCxnSpPr>
          <p:nvPr/>
        </p:nvCxnSpPr>
        <p:spPr>
          <a:xfrm>
            <a:off x="3162880" y="4244955"/>
            <a:ext cx="0" cy="172376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円/楕円 42">
            <a:extLst>
              <a:ext uri="{FF2B5EF4-FFF2-40B4-BE49-F238E27FC236}">
                <a16:creationId xmlns:a16="http://schemas.microsoft.com/office/drawing/2014/main" id="{D67AA0A4-18B3-514B-BB1F-405F2FDFF1DC}"/>
              </a:ext>
            </a:extLst>
          </p:cNvPr>
          <p:cNvSpPr>
            <a:spLocks noChangeAspect="1"/>
          </p:cNvSpPr>
          <p:nvPr/>
        </p:nvSpPr>
        <p:spPr>
          <a:xfrm>
            <a:off x="3044016" y="5861978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D0BA80C5-C13A-8742-B0EB-C1BADCFEB259}"/>
              </a:ext>
            </a:extLst>
          </p:cNvPr>
          <p:cNvSpPr>
            <a:spLocks noChangeAspect="1"/>
          </p:cNvSpPr>
          <p:nvPr/>
        </p:nvSpPr>
        <p:spPr>
          <a:xfrm>
            <a:off x="4352544" y="5847182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3DBE41A3-61EC-FF49-82A4-9678E67EB45C}"/>
              </a:ext>
            </a:extLst>
          </p:cNvPr>
          <p:cNvSpPr>
            <a:spLocks noChangeAspect="1"/>
          </p:cNvSpPr>
          <p:nvPr/>
        </p:nvSpPr>
        <p:spPr>
          <a:xfrm>
            <a:off x="5945484" y="5847182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CD4D7F0C-4F52-F74A-868F-98758CD0FBD8}"/>
              </a:ext>
            </a:extLst>
          </p:cNvPr>
          <p:cNvSpPr>
            <a:spLocks noChangeAspect="1"/>
          </p:cNvSpPr>
          <p:nvPr/>
        </p:nvSpPr>
        <p:spPr>
          <a:xfrm>
            <a:off x="1375546" y="5847182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9759972-5717-3E43-A5B3-9C973B6DD613}"/>
              </a:ext>
            </a:extLst>
          </p:cNvPr>
          <p:cNvSpPr/>
          <p:nvPr/>
        </p:nvSpPr>
        <p:spPr>
          <a:xfrm>
            <a:off x="1473982" y="5776893"/>
            <a:ext cx="1688898" cy="4112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4EA5402-05A9-4142-99D6-96D22188AF9A}"/>
              </a:ext>
            </a:extLst>
          </p:cNvPr>
          <p:cNvSpPr/>
          <p:nvPr/>
        </p:nvSpPr>
        <p:spPr>
          <a:xfrm>
            <a:off x="4430053" y="5733748"/>
            <a:ext cx="1688898" cy="4112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吹き出し 48">
            <a:extLst>
              <a:ext uri="{FF2B5EF4-FFF2-40B4-BE49-F238E27FC236}">
                <a16:creationId xmlns:a16="http://schemas.microsoft.com/office/drawing/2014/main" id="{DF6AB1C7-5BA1-614C-A23F-2A447C0CA3D6}"/>
              </a:ext>
            </a:extLst>
          </p:cNvPr>
          <p:cNvSpPr/>
          <p:nvPr/>
        </p:nvSpPr>
        <p:spPr>
          <a:xfrm>
            <a:off x="7349066" y="4648669"/>
            <a:ext cx="1337733" cy="612648"/>
          </a:xfrm>
          <a:prstGeom prst="wedgeRoundRectCallout">
            <a:avLst>
              <a:gd name="adj1" fmla="val -187028"/>
              <a:gd name="adj2" fmla="val 15614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rgbClr val="FF0000"/>
                </a:solidFill>
              </a:rPr>
              <a:t>理想！</a:t>
            </a:r>
          </a:p>
        </p:txBody>
      </p:sp>
    </p:spTree>
    <p:extLst>
      <p:ext uri="{BB962C8B-B14F-4D97-AF65-F5344CB8AC3E}">
        <p14:creationId xmlns:p14="http://schemas.microsoft.com/office/powerpoint/2010/main" val="101621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animBg="1"/>
      <p:bldP spid="47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91A9E0-8BE6-5843-9D4C-9820291D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FF0000"/>
                </a:solidFill>
              </a:rPr>
              <a:t>直線探索法：</a:t>
            </a:r>
            <a:r>
              <a:rPr kumimoji="1" lang="en-US" altLang="ja-JP" dirty="0">
                <a:solidFill>
                  <a:srgbClr val="FF0000"/>
                </a:solidFill>
              </a:rPr>
              <a:t>Armijo </a:t>
            </a:r>
            <a:r>
              <a:rPr kumimoji="1" lang="ja-JP" altLang="en-US">
                <a:solidFill>
                  <a:srgbClr val="FF0000"/>
                </a:solidFill>
              </a:rPr>
              <a:t>条件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61792FD9-851E-7448-87E6-09C6D875535B}"/>
              </a:ext>
            </a:extLst>
          </p:cNvPr>
          <p:cNvCxnSpPr>
            <a:cxnSpLocks/>
          </p:cNvCxnSpPr>
          <p:nvPr/>
        </p:nvCxnSpPr>
        <p:spPr>
          <a:xfrm>
            <a:off x="1044888" y="5968716"/>
            <a:ext cx="6304179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417F45F-4299-BE41-8AC6-B5C9D8B2EA84}"/>
              </a:ext>
            </a:extLst>
          </p:cNvPr>
          <p:cNvCxnSpPr>
            <a:cxnSpLocks/>
          </p:cNvCxnSpPr>
          <p:nvPr/>
        </p:nvCxnSpPr>
        <p:spPr>
          <a:xfrm flipV="1">
            <a:off x="1501422" y="2201333"/>
            <a:ext cx="0" cy="4380089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156366B7-505B-3242-94C3-0C842FD4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01" y="5860766"/>
            <a:ext cx="279400" cy="215900"/>
          </a:xfrm>
          <a:prstGeom prst="rect">
            <a:avLst/>
          </a:prstGeom>
        </p:spPr>
      </p:pic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76F7EF6-2DE3-704C-99B4-77850B72E5AD}"/>
              </a:ext>
            </a:extLst>
          </p:cNvPr>
          <p:cNvSpPr/>
          <p:nvPr/>
        </p:nvSpPr>
        <p:spPr>
          <a:xfrm>
            <a:off x="1027291" y="2393244"/>
            <a:ext cx="6084711" cy="3070748"/>
          </a:xfrm>
          <a:custGeom>
            <a:avLst/>
            <a:gdLst>
              <a:gd name="connsiteX0" fmla="*/ 0 w 6084711"/>
              <a:gd name="connsiteY0" fmla="*/ 508000 h 3070748"/>
              <a:gd name="connsiteX1" fmla="*/ 1444978 w 6084711"/>
              <a:gd name="connsiteY1" fmla="*/ 2517423 h 3070748"/>
              <a:gd name="connsiteX2" fmla="*/ 2799645 w 6084711"/>
              <a:gd name="connsiteY2" fmla="*/ 1095023 h 3070748"/>
              <a:gd name="connsiteX3" fmla="*/ 4357511 w 6084711"/>
              <a:gd name="connsiteY3" fmla="*/ 3059289 h 3070748"/>
              <a:gd name="connsiteX4" fmla="*/ 6084711 w 6084711"/>
              <a:gd name="connsiteY4" fmla="*/ 0 h 307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711" h="3070748">
                <a:moveTo>
                  <a:pt x="0" y="508000"/>
                </a:moveTo>
                <a:cubicBezTo>
                  <a:pt x="489185" y="1463793"/>
                  <a:pt x="978371" y="2419586"/>
                  <a:pt x="1444978" y="2517423"/>
                </a:cubicBezTo>
                <a:cubicBezTo>
                  <a:pt x="1911585" y="2615260"/>
                  <a:pt x="2314223" y="1004712"/>
                  <a:pt x="2799645" y="1095023"/>
                </a:cubicBezTo>
                <a:cubicBezTo>
                  <a:pt x="3285067" y="1185334"/>
                  <a:pt x="3810000" y="3241793"/>
                  <a:pt x="4357511" y="3059289"/>
                </a:cubicBezTo>
                <a:cubicBezTo>
                  <a:pt x="4905022" y="2876785"/>
                  <a:pt x="5494866" y="1438392"/>
                  <a:pt x="608471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3742DA6-876A-B744-BA90-CB1BEE2E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06" y="6085133"/>
            <a:ext cx="177800" cy="2667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8674999-9B42-7D4D-8155-E5B6334DD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06" y="3641723"/>
            <a:ext cx="914400" cy="393700"/>
          </a:xfrm>
          <a:prstGeom prst="rect">
            <a:avLst/>
          </a:prstGeom>
        </p:spPr>
      </p:pic>
      <p:sp>
        <p:nvSpPr>
          <p:cNvPr id="23" name="円/楕円 22">
            <a:extLst>
              <a:ext uri="{FF2B5EF4-FFF2-40B4-BE49-F238E27FC236}">
                <a16:creationId xmlns:a16="http://schemas.microsoft.com/office/drawing/2014/main" id="{F06BDC3C-E415-784C-B940-8CA765EC5419}"/>
              </a:ext>
            </a:extLst>
          </p:cNvPr>
          <p:cNvSpPr>
            <a:spLocks noChangeAspect="1"/>
          </p:cNvSpPr>
          <p:nvPr/>
        </p:nvSpPr>
        <p:spPr>
          <a:xfrm>
            <a:off x="1378288" y="3709162"/>
            <a:ext cx="219456" cy="219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2AD74F1-5C45-2047-8552-53D1B94FDB53}"/>
              </a:ext>
            </a:extLst>
          </p:cNvPr>
          <p:cNvCxnSpPr>
            <a:cxnSpLocks/>
          </p:cNvCxnSpPr>
          <p:nvPr/>
        </p:nvCxnSpPr>
        <p:spPr>
          <a:xfrm>
            <a:off x="824089" y="2794939"/>
            <a:ext cx="2302933" cy="370746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1ED881B-8F19-8E45-B375-1FF45D01F04B}"/>
              </a:ext>
            </a:extLst>
          </p:cNvPr>
          <p:cNvCxnSpPr>
            <a:cxnSpLocks/>
          </p:cNvCxnSpPr>
          <p:nvPr/>
        </p:nvCxnSpPr>
        <p:spPr>
          <a:xfrm>
            <a:off x="685799" y="3610765"/>
            <a:ext cx="6663268" cy="136469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円/楕円 23">
            <a:extLst>
              <a:ext uri="{FF2B5EF4-FFF2-40B4-BE49-F238E27FC236}">
                <a16:creationId xmlns:a16="http://schemas.microsoft.com/office/drawing/2014/main" id="{E87F9F12-CC0D-E246-AEAE-A35C00F87703}"/>
              </a:ext>
            </a:extLst>
          </p:cNvPr>
          <p:cNvSpPr>
            <a:spLocks noChangeAspect="1"/>
          </p:cNvSpPr>
          <p:nvPr/>
        </p:nvSpPr>
        <p:spPr>
          <a:xfrm>
            <a:off x="5231125" y="5851195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070A4CF1-2E48-C741-8C4D-91C7F0B2112D}"/>
              </a:ext>
            </a:extLst>
          </p:cNvPr>
          <p:cNvSpPr>
            <a:spLocks noChangeAspect="1"/>
          </p:cNvSpPr>
          <p:nvPr/>
        </p:nvSpPr>
        <p:spPr>
          <a:xfrm>
            <a:off x="5963232" y="4595616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C0D287DE-8414-1341-B986-6165509A85EE}"/>
              </a:ext>
            </a:extLst>
          </p:cNvPr>
          <p:cNvSpPr>
            <a:spLocks noChangeAspect="1"/>
          </p:cNvSpPr>
          <p:nvPr/>
        </p:nvSpPr>
        <p:spPr>
          <a:xfrm>
            <a:off x="4370473" y="4281420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B0192B83-D068-994A-9312-0B64159CDA24}"/>
              </a:ext>
            </a:extLst>
          </p:cNvPr>
          <p:cNvSpPr>
            <a:spLocks noChangeAspect="1"/>
          </p:cNvSpPr>
          <p:nvPr/>
        </p:nvSpPr>
        <p:spPr>
          <a:xfrm>
            <a:off x="3053152" y="4025499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A4CA8D2-5431-F544-A897-33664CE40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89" y="1994556"/>
            <a:ext cx="7797800" cy="5334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D431B3B-D421-9242-A441-0458DA85EF47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6072960" y="4815072"/>
            <a:ext cx="0" cy="115364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AB831DC9-F028-204A-8E9C-AEB221A81B3C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4480201" y="4500876"/>
            <a:ext cx="0" cy="146784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62444CE-81DD-AC4B-BE26-F0FB07E14711}"/>
              </a:ext>
            </a:extLst>
          </p:cNvPr>
          <p:cNvCxnSpPr>
            <a:cxnSpLocks/>
            <a:stCxn id="28" idx="4"/>
          </p:cNvCxnSpPr>
          <p:nvPr/>
        </p:nvCxnSpPr>
        <p:spPr>
          <a:xfrm>
            <a:off x="3162880" y="4244955"/>
            <a:ext cx="0" cy="172376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円/楕円 42">
            <a:extLst>
              <a:ext uri="{FF2B5EF4-FFF2-40B4-BE49-F238E27FC236}">
                <a16:creationId xmlns:a16="http://schemas.microsoft.com/office/drawing/2014/main" id="{D67AA0A4-18B3-514B-BB1F-405F2FDFF1DC}"/>
              </a:ext>
            </a:extLst>
          </p:cNvPr>
          <p:cNvSpPr>
            <a:spLocks noChangeAspect="1"/>
          </p:cNvSpPr>
          <p:nvPr/>
        </p:nvSpPr>
        <p:spPr>
          <a:xfrm>
            <a:off x="3044016" y="5861978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D0BA80C5-C13A-8742-B0EB-C1BADCFEB259}"/>
              </a:ext>
            </a:extLst>
          </p:cNvPr>
          <p:cNvSpPr>
            <a:spLocks noChangeAspect="1"/>
          </p:cNvSpPr>
          <p:nvPr/>
        </p:nvSpPr>
        <p:spPr>
          <a:xfrm>
            <a:off x="4352544" y="5847182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3DBE41A3-61EC-FF49-82A4-9678E67EB45C}"/>
              </a:ext>
            </a:extLst>
          </p:cNvPr>
          <p:cNvSpPr>
            <a:spLocks noChangeAspect="1"/>
          </p:cNvSpPr>
          <p:nvPr/>
        </p:nvSpPr>
        <p:spPr>
          <a:xfrm>
            <a:off x="5945484" y="5847182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CD4D7F0C-4F52-F74A-868F-98758CD0FBD8}"/>
              </a:ext>
            </a:extLst>
          </p:cNvPr>
          <p:cNvSpPr>
            <a:spLocks noChangeAspect="1"/>
          </p:cNvSpPr>
          <p:nvPr/>
        </p:nvSpPr>
        <p:spPr>
          <a:xfrm>
            <a:off x="1375546" y="5847182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9759972-5717-3E43-A5B3-9C973B6DD613}"/>
              </a:ext>
            </a:extLst>
          </p:cNvPr>
          <p:cNvSpPr/>
          <p:nvPr/>
        </p:nvSpPr>
        <p:spPr>
          <a:xfrm>
            <a:off x="1473982" y="5776893"/>
            <a:ext cx="1688898" cy="4112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4EA5402-05A9-4142-99D6-96D22188AF9A}"/>
              </a:ext>
            </a:extLst>
          </p:cNvPr>
          <p:cNvSpPr/>
          <p:nvPr/>
        </p:nvSpPr>
        <p:spPr>
          <a:xfrm>
            <a:off x="4430053" y="5733748"/>
            <a:ext cx="1688898" cy="4112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吹き出し 48">
            <a:extLst>
              <a:ext uri="{FF2B5EF4-FFF2-40B4-BE49-F238E27FC236}">
                <a16:creationId xmlns:a16="http://schemas.microsoft.com/office/drawing/2014/main" id="{DF6AB1C7-5BA1-614C-A23F-2A447C0CA3D6}"/>
              </a:ext>
            </a:extLst>
          </p:cNvPr>
          <p:cNvSpPr/>
          <p:nvPr/>
        </p:nvSpPr>
        <p:spPr>
          <a:xfrm>
            <a:off x="7349066" y="4648669"/>
            <a:ext cx="1337733" cy="612648"/>
          </a:xfrm>
          <a:prstGeom prst="wedgeRoundRectCallout">
            <a:avLst>
              <a:gd name="adj1" fmla="val -187028"/>
              <a:gd name="adj2" fmla="val 15614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rgbClr val="FF0000"/>
                </a:solidFill>
              </a:rPr>
              <a:t>理想！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0C30E71-2C79-FF45-9EA5-AAEC5F9E8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347932"/>
            <a:ext cx="5930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83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91A9E0-8BE6-5843-9D4C-9820291D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問題点</a:t>
            </a:r>
            <a:r>
              <a:rPr kumimoji="1" lang="ja-JP" altLang="en-US"/>
              <a:t>：</a:t>
            </a:r>
            <a:r>
              <a:rPr kumimoji="1" lang="en-US" altLang="ja-JP" dirty="0"/>
              <a:t>Armijo </a:t>
            </a:r>
            <a:r>
              <a:rPr kumimoji="1" lang="ja-JP" altLang="en-US"/>
              <a:t>条件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61792FD9-851E-7448-87E6-09C6D875535B}"/>
              </a:ext>
            </a:extLst>
          </p:cNvPr>
          <p:cNvCxnSpPr>
            <a:cxnSpLocks/>
          </p:cNvCxnSpPr>
          <p:nvPr/>
        </p:nvCxnSpPr>
        <p:spPr>
          <a:xfrm>
            <a:off x="1044888" y="5968716"/>
            <a:ext cx="6304179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417F45F-4299-BE41-8AC6-B5C9D8B2EA84}"/>
              </a:ext>
            </a:extLst>
          </p:cNvPr>
          <p:cNvCxnSpPr>
            <a:cxnSpLocks/>
          </p:cNvCxnSpPr>
          <p:nvPr/>
        </p:nvCxnSpPr>
        <p:spPr>
          <a:xfrm flipV="1">
            <a:off x="1501422" y="2201333"/>
            <a:ext cx="0" cy="4380089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156366B7-505B-3242-94C3-0C842FD4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01" y="5860766"/>
            <a:ext cx="279400" cy="215900"/>
          </a:xfrm>
          <a:prstGeom prst="rect">
            <a:avLst/>
          </a:prstGeom>
        </p:spPr>
      </p:pic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76F7EF6-2DE3-704C-99B4-77850B72E5AD}"/>
              </a:ext>
            </a:extLst>
          </p:cNvPr>
          <p:cNvSpPr/>
          <p:nvPr/>
        </p:nvSpPr>
        <p:spPr>
          <a:xfrm>
            <a:off x="1027291" y="2393244"/>
            <a:ext cx="6084711" cy="3070748"/>
          </a:xfrm>
          <a:custGeom>
            <a:avLst/>
            <a:gdLst>
              <a:gd name="connsiteX0" fmla="*/ 0 w 6084711"/>
              <a:gd name="connsiteY0" fmla="*/ 508000 h 3070748"/>
              <a:gd name="connsiteX1" fmla="*/ 1444978 w 6084711"/>
              <a:gd name="connsiteY1" fmla="*/ 2517423 h 3070748"/>
              <a:gd name="connsiteX2" fmla="*/ 2799645 w 6084711"/>
              <a:gd name="connsiteY2" fmla="*/ 1095023 h 3070748"/>
              <a:gd name="connsiteX3" fmla="*/ 4357511 w 6084711"/>
              <a:gd name="connsiteY3" fmla="*/ 3059289 h 3070748"/>
              <a:gd name="connsiteX4" fmla="*/ 6084711 w 6084711"/>
              <a:gd name="connsiteY4" fmla="*/ 0 h 307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711" h="3070748">
                <a:moveTo>
                  <a:pt x="0" y="508000"/>
                </a:moveTo>
                <a:cubicBezTo>
                  <a:pt x="489185" y="1463793"/>
                  <a:pt x="978371" y="2419586"/>
                  <a:pt x="1444978" y="2517423"/>
                </a:cubicBezTo>
                <a:cubicBezTo>
                  <a:pt x="1911585" y="2615260"/>
                  <a:pt x="2314223" y="1004712"/>
                  <a:pt x="2799645" y="1095023"/>
                </a:cubicBezTo>
                <a:cubicBezTo>
                  <a:pt x="3285067" y="1185334"/>
                  <a:pt x="3810000" y="3241793"/>
                  <a:pt x="4357511" y="3059289"/>
                </a:cubicBezTo>
                <a:cubicBezTo>
                  <a:pt x="4905022" y="2876785"/>
                  <a:pt x="5494866" y="1438392"/>
                  <a:pt x="608471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3742DA6-876A-B744-BA90-CB1BEE2E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06" y="6085133"/>
            <a:ext cx="177800" cy="2667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8674999-9B42-7D4D-8155-E5B6334DD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06" y="3641723"/>
            <a:ext cx="914400" cy="393700"/>
          </a:xfrm>
          <a:prstGeom prst="rect">
            <a:avLst/>
          </a:prstGeom>
        </p:spPr>
      </p:pic>
      <p:sp>
        <p:nvSpPr>
          <p:cNvPr id="23" name="円/楕円 22">
            <a:extLst>
              <a:ext uri="{FF2B5EF4-FFF2-40B4-BE49-F238E27FC236}">
                <a16:creationId xmlns:a16="http://schemas.microsoft.com/office/drawing/2014/main" id="{F06BDC3C-E415-784C-B940-8CA765EC5419}"/>
              </a:ext>
            </a:extLst>
          </p:cNvPr>
          <p:cNvSpPr>
            <a:spLocks noChangeAspect="1"/>
          </p:cNvSpPr>
          <p:nvPr/>
        </p:nvSpPr>
        <p:spPr>
          <a:xfrm>
            <a:off x="1378288" y="3709162"/>
            <a:ext cx="219456" cy="219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2AD74F1-5C45-2047-8552-53D1B94FDB53}"/>
              </a:ext>
            </a:extLst>
          </p:cNvPr>
          <p:cNvCxnSpPr>
            <a:cxnSpLocks/>
          </p:cNvCxnSpPr>
          <p:nvPr/>
        </p:nvCxnSpPr>
        <p:spPr>
          <a:xfrm>
            <a:off x="824089" y="2794939"/>
            <a:ext cx="2302933" cy="370746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1ED881B-8F19-8E45-B375-1FF45D01F04B}"/>
              </a:ext>
            </a:extLst>
          </p:cNvPr>
          <p:cNvCxnSpPr>
            <a:cxnSpLocks/>
          </p:cNvCxnSpPr>
          <p:nvPr/>
        </p:nvCxnSpPr>
        <p:spPr>
          <a:xfrm>
            <a:off x="685799" y="3610765"/>
            <a:ext cx="6663268" cy="136469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円/楕円 23">
            <a:extLst>
              <a:ext uri="{FF2B5EF4-FFF2-40B4-BE49-F238E27FC236}">
                <a16:creationId xmlns:a16="http://schemas.microsoft.com/office/drawing/2014/main" id="{E87F9F12-CC0D-E246-AEAE-A35C00F87703}"/>
              </a:ext>
            </a:extLst>
          </p:cNvPr>
          <p:cNvSpPr>
            <a:spLocks noChangeAspect="1"/>
          </p:cNvSpPr>
          <p:nvPr/>
        </p:nvSpPr>
        <p:spPr>
          <a:xfrm>
            <a:off x="5231125" y="5851195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070A4CF1-2E48-C741-8C4D-91C7F0B2112D}"/>
              </a:ext>
            </a:extLst>
          </p:cNvPr>
          <p:cNvSpPr>
            <a:spLocks noChangeAspect="1"/>
          </p:cNvSpPr>
          <p:nvPr/>
        </p:nvSpPr>
        <p:spPr>
          <a:xfrm>
            <a:off x="5963232" y="4595616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C0D287DE-8414-1341-B986-6165509A85EE}"/>
              </a:ext>
            </a:extLst>
          </p:cNvPr>
          <p:cNvSpPr>
            <a:spLocks noChangeAspect="1"/>
          </p:cNvSpPr>
          <p:nvPr/>
        </p:nvSpPr>
        <p:spPr>
          <a:xfrm>
            <a:off x="4370473" y="4281420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B0192B83-D068-994A-9312-0B64159CDA24}"/>
              </a:ext>
            </a:extLst>
          </p:cNvPr>
          <p:cNvSpPr>
            <a:spLocks noChangeAspect="1"/>
          </p:cNvSpPr>
          <p:nvPr/>
        </p:nvSpPr>
        <p:spPr>
          <a:xfrm>
            <a:off x="3053152" y="4025499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A4CA8D2-5431-F544-A897-33664CE40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89" y="1994556"/>
            <a:ext cx="7797800" cy="5334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D431B3B-D421-9242-A441-0458DA85EF47}"/>
              </a:ext>
            </a:extLst>
          </p:cNvPr>
          <p:cNvCxnSpPr>
            <a:cxnSpLocks/>
            <a:stCxn id="26" idx="4"/>
          </p:cNvCxnSpPr>
          <p:nvPr/>
        </p:nvCxnSpPr>
        <p:spPr>
          <a:xfrm>
            <a:off x="6072960" y="4815072"/>
            <a:ext cx="0" cy="115364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AB831DC9-F028-204A-8E9C-AEB221A81B3C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4480201" y="4500876"/>
            <a:ext cx="0" cy="146784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62444CE-81DD-AC4B-BE26-F0FB07E14711}"/>
              </a:ext>
            </a:extLst>
          </p:cNvPr>
          <p:cNvCxnSpPr>
            <a:cxnSpLocks/>
            <a:stCxn id="28" idx="4"/>
          </p:cNvCxnSpPr>
          <p:nvPr/>
        </p:nvCxnSpPr>
        <p:spPr>
          <a:xfrm>
            <a:off x="3162880" y="4244955"/>
            <a:ext cx="0" cy="172376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円/楕円 42">
            <a:extLst>
              <a:ext uri="{FF2B5EF4-FFF2-40B4-BE49-F238E27FC236}">
                <a16:creationId xmlns:a16="http://schemas.microsoft.com/office/drawing/2014/main" id="{D67AA0A4-18B3-514B-BB1F-405F2FDFF1DC}"/>
              </a:ext>
            </a:extLst>
          </p:cNvPr>
          <p:cNvSpPr>
            <a:spLocks noChangeAspect="1"/>
          </p:cNvSpPr>
          <p:nvPr/>
        </p:nvSpPr>
        <p:spPr>
          <a:xfrm>
            <a:off x="3044016" y="5861978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>
            <a:extLst>
              <a:ext uri="{FF2B5EF4-FFF2-40B4-BE49-F238E27FC236}">
                <a16:creationId xmlns:a16="http://schemas.microsoft.com/office/drawing/2014/main" id="{D0BA80C5-C13A-8742-B0EB-C1BADCFEB259}"/>
              </a:ext>
            </a:extLst>
          </p:cNvPr>
          <p:cNvSpPr>
            <a:spLocks noChangeAspect="1"/>
          </p:cNvSpPr>
          <p:nvPr/>
        </p:nvSpPr>
        <p:spPr>
          <a:xfrm>
            <a:off x="4352544" y="5847182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>
            <a:extLst>
              <a:ext uri="{FF2B5EF4-FFF2-40B4-BE49-F238E27FC236}">
                <a16:creationId xmlns:a16="http://schemas.microsoft.com/office/drawing/2014/main" id="{3DBE41A3-61EC-FF49-82A4-9678E67EB45C}"/>
              </a:ext>
            </a:extLst>
          </p:cNvPr>
          <p:cNvSpPr>
            <a:spLocks noChangeAspect="1"/>
          </p:cNvSpPr>
          <p:nvPr/>
        </p:nvSpPr>
        <p:spPr>
          <a:xfrm>
            <a:off x="5945484" y="5847182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CD4D7F0C-4F52-F74A-868F-98758CD0FBD8}"/>
              </a:ext>
            </a:extLst>
          </p:cNvPr>
          <p:cNvSpPr>
            <a:spLocks noChangeAspect="1"/>
          </p:cNvSpPr>
          <p:nvPr/>
        </p:nvSpPr>
        <p:spPr>
          <a:xfrm>
            <a:off x="1375546" y="5847182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9759972-5717-3E43-A5B3-9C973B6DD613}"/>
              </a:ext>
            </a:extLst>
          </p:cNvPr>
          <p:cNvSpPr/>
          <p:nvPr/>
        </p:nvSpPr>
        <p:spPr>
          <a:xfrm>
            <a:off x="1473982" y="5776893"/>
            <a:ext cx="1688898" cy="4112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4EA5402-05A9-4142-99D6-96D22188AF9A}"/>
              </a:ext>
            </a:extLst>
          </p:cNvPr>
          <p:cNvSpPr/>
          <p:nvPr/>
        </p:nvSpPr>
        <p:spPr>
          <a:xfrm>
            <a:off x="4430053" y="5733748"/>
            <a:ext cx="1688898" cy="4112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吹き出し 48">
            <a:extLst>
              <a:ext uri="{FF2B5EF4-FFF2-40B4-BE49-F238E27FC236}">
                <a16:creationId xmlns:a16="http://schemas.microsoft.com/office/drawing/2014/main" id="{DF6AB1C7-5BA1-614C-A23F-2A447C0CA3D6}"/>
              </a:ext>
            </a:extLst>
          </p:cNvPr>
          <p:cNvSpPr/>
          <p:nvPr/>
        </p:nvSpPr>
        <p:spPr>
          <a:xfrm>
            <a:off x="7349066" y="4648669"/>
            <a:ext cx="1337733" cy="612648"/>
          </a:xfrm>
          <a:prstGeom prst="wedgeRoundRectCallout">
            <a:avLst>
              <a:gd name="adj1" fmla="val -187028"/>
              <a:gd name="adj2" fmla="val 15614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rgbClr val="FF0000"/>
                </a:solidFill>
              </a:rPr>
              <a:t>理想！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0C30E71-2C79-FF45-9EA5-AAEC5F9E8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347932"/>
            <a:ext cx="5930900" cy="469900"/>
          </a:xfrm>
          <a:prstGeom prst="rect">
            <a:avLst/>
          </a:prstGeom>
        </p:spPr>
      </p:pic>
      <p:sp>
        <p:nvSpPr>
          <p:cNvPr id="3" name="左中かっこ 2">
            <a:extLst>
              <a:ext uri="{FF2B5EF4-FFF2-40B4-BE49-F238E27FC236}">
                <a16:creationId xmlns:a16="http://schemas.microsoft.com/office/drawing/2014/main" id="{EA44B181-A450-6A4F-B5C1-853BC79C974B}"/>
              </a:ext>
            </a:extLst>
          </p:cNvPr>
          <p:cNvSpPr/>
          <p:nvPr/>
        </p:nvSpPr>
        <p:spPr>
          <a:xfrm rot="16200000">
            <a:off x="2303183" y="5615388"/>
            <a:ext cx="228809" cy="163401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A8C788-D161-1C4A-8496-147768F5D5D7}"/>
              </a:ext>
            </a:extLst>
          </p:cNvPr>
          <p:cNvSpPr txBox="1"/>
          <p:nvPr/>
        </p:nvSpPr>
        <p:spPr>
          <a:xfrm>
            <a:off x="3272608" y="6285191"/>
            <a:ext cx="5400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とても小さい</a:t>
            </a:r>
            <a:r>
              <a:rPr kumimoji="1" lang="en-US" altLang="ja-JP" sz="2800" dirty="0"/>
              <a:t>α </a:t>
            </a:r>
            <a:r>
              <a:rPr kumimoji="1" lang="ja-JP" altLang="en-US" sz="2800"/>
              <a:t>を選ぶ可能性あり！</a:t>
            </a:r>
          </a:p>
        </p:txBody>
      </p:sp>
    </p:spTree>
    <p:extLst>
      <p:ext uri="{BB962C8B-B14F-4D97-AF65-F5344CB8AC3E}">
        <p14:creationId xmlns:p14="http://schemas.microsoft.com/office/powerpoint/2010/main" val="4223695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91A9E0-8BE6-5843-9D4C-9820291D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問題点</a:t>
            </a:r>
            <a:r>
              <a:rPr kumimoji="1" lang="ja-JP" altLang="en-US"/>
              <a:t>：</a:t>
            </a:r>
            <a:r>
              <a:rPr kumimoji="1" lang="en-US" altLang="ja-JP" dirty="0"/>
              <a:t>Armijo </a:t>
            </a:r>
            <a:r>
              <a:rPr kumimoji="1" lang="ja-JP" altLang="en-US"/>
              <a:t>条件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A8C788-D161-1C4A-8496-147768F5D5D7}"/>
              </a:ext>
            </a:extLst>
          </p:cNvPr>
          <p:cNvSpPr txBox="1"/>
          <p:nvPr/>
        </p:nvSpPr>
        <p:spPr>
          <a:xfrm>
            <a:off x="762000" y="1417638"/>
            <a:ext cx="773641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/>
              <a:t>とても小さい</a:t>
            </a:r>
            <a:r>
              <a:rPr kumimoji="1" lang="en-US" altLang="ja-JP" sz="3200" dirty="0"/>
              <a:t> α </a:t>
            </a:r>
            <a:r>
              <a:rPr lang="ja-JP" altLang="en-US" sz="3200"/>
              <a:t>が選ばれると、、、</a:t>
            </a:r>
            <a:endParaRPr lang="en-US" altLang="ja-JP" sz="3200" dirty="0"/>
          </a:p>
          <a:p>
            <a:endParaRPr kumimoji="1" lang="en-US" altLang="ja-JP" sz="3200" dirty="0"/>
          </a:p>
          <a:p>
            <a:endParaRPr lang="en-US" altLang="ja-JP" sz="3200" dirty="0"/>
          </a:p>
          <a:p>
            <a:endParaRPr kumimoji="1" lang="en-US" altLang="ja-JP" sz="3200" dirty="0"/>
          </a:p>
          <a:p>
            <a:r>
              <a:rPr kumimoji="1" lang="ja-JP" altLang="en-US" sz="3200"/>
              <a:t>点列が更新されないので良くないですね。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/>
              <a:t>それでは、小さい</a:t>
            </a:r>
            <a:r>
              <a:rPr kumimoji="1" lang="en-US" altLang="ja-JP" sz="3200" dirty="0"/>
              <a:t> α </a:t>
            </a:r>
            <a:r>
              <a:rPr kumimoji="1" lang="ja-JP" altLang="en-US" sz="3200"/>
              <a:t>が選ばれないようにする</a:t>
            </a:r>
            <a:endParaRPr kumimoji="1" lang="en-US" altLang="ja-JP" sz="3200" dirty="0"/>
          </a:p>
          <a:p>
            <a:r>
              <a:rPr lang="ja-JP" altLang="en-US" sz="3200"/>
              <a:t>にはどうすればよいでしょうか？</a:t>
            </a:r>
            <a:endParaRPr kumimoji="1" lang="ja-JP" altLang="en-US" sz="32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5814D4C-740C-4045-9424-CE45C0203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878" y="2451191"/>
            <a:ext cx="5448300" cy="469900"/>
          </a:xfrm>
          <a:prstGeom prst="rect">
            <a:avLst/>
          </a:prstGeom>
        </p:spPr>
      </p:pic>
      <p:sp>
        <p:nvSpPr>
          <p:cNvPr id="31" name="右矢印 30">
            <a:extLst>
              <a:ext uri="{FF2B5EF4-FFF2-40B4-BE49-F238E27FC236}">
                <a16:creationId xmlns:a16="http://schemas.microsoft.com/office/drawing/2014/main" id="{BF285C82-8DAA-714F-AB67-B0324991DD64}"/>
              </a:ext>
            </a:extLst>
          </p:cNvPr>
          <p:cNvSpPr/>
          <p:nvPr/>
        </p:nvSpPr>
        <p:spPr>
          <a:xfrm>
            <a:off x="457200" y="5521227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03081A-02C0-464F-8573-C48337995578}"/>
              </a:ext>
            </a:extLst>
          </p:cNvPr>
          <p:cNvSpPr txBox="1"/>
          <p:nvPr/>
        </p:nvSpPr>
        <p:spPr>
          <a:xfrm>
            <a:off x="1758337" y="5409600"/>
            <a:ext cx="2548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</a:rPr>
              <a:t>Wolfe </a:t>
            </a:r>
            <a:r>
              <a:rPr kumimoji="1" lang="ja-JP" altLang="en-US" sz="4000">
                <a:solidFill>
                  <a:srgbClr val="FF0000"/>
                </a:solidFill>
              </a:rPr>
              <a:t>条件</a:t>
            </a:r>
          </a:p>
        </p:txBody>
      </p:sp>
    </p:spTree>
    <p:extLst>
      <p:ext uri="{BB962C8B-B14F-4D97-AF65-F5344CB8AC3E}">
        <p14:creationId xmlns:p14="http://schemas.microsoft.com/office/powerpoint/2010/main" val="452602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91A9E0-8BE6-5843-9D4C-9820291D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274"/>
            <a:ext cx="8229600" cy="1143000"/>
          </a:xfrm>
        </p:spPr>
        <p:txBody>
          <a:bodyPr/>
          <a:lstStyle/>
          <a:p>
            <a:r>
              <a:rPr kumimoji="1" lang="ja-JP" altLang="en-US">
                <a:solidFill>
                  <a:srgbClr val="FF0000"/>
                </a:solidFill>
              </a:rPr>
              <a:t>直線探索法：</a:t>
            </a:r>
            <a:r>
              <a:rPr lang="en-US" altLang="ja-JP" dirty="0">
                <a:solidFill>
                  <a:srgbClr val="FF0000"/>
                </a:solidFill>
              </a:rPr>
              <a:t>Wolfe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ja-JP" altLang="en-US">
                <a:solidFill>
                  <a:srgbClr val="FF0000"/>
                </a:solidFill>
              </a:rPr>
              <a:t>条件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61792FD9-851E-7448-87E6-09C6D875535B}"/>
              </a:ext>
            </a:extLst>
          </p:cNvPr>
          <p:cNvCxnSpPr>
            <a:cxnSpLocks/>
          </p:cNvCxnSpPr>
          <p:nvPr/>
        </p:nvCxnSpPr>
        <p:spPr>
          <a:xfrm>
            <a:off x="1044888" y="5968716"/>
            <a:ext cx="6304179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417F45F-4299-BE41-8AC6-B5C9D8B2EA84}"/>
              </a:ext>
            </a:extLst>
          </p:cNvPr>
          <p:cNvCxnSpPr>
            <a:cxnSpLocks/>
          </p:cNvCxnSpPr>
          <p:nvPr/>
        </p:nvCxnSpPr>
        <p:spPr>
          <a:xfrm flipV="1">
            <a:off x="1501422" y="2201333"/>
            <a:ext cx="0" cy="4380089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156366B7-505B-3242-94C3-0C842FD4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01" y="5860766"/>
            <a:ext cx="279400" cy="215900"/>
          </a:xfrm>
          <a:prstGeom prst="rect">
            <a:avLst/>
          </a:prstGeom>
        </p:spPr>
      </p:pic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76F7EF6-2DE3-704C-99B4-77850B72E5AD}"/>
              </a:ext>
            </a:extLst>
          </p:cNvPr>
          <p:cNvSpPr/>
          <p:nvPr/>
        </p:nvSpPr>
        <p:spPr>
          <a:xfrm>
            <a:off x="1027291" y="2393244"/>
            <a:ext cx="6084711" cy="3070748"/>
          </a:xfrm>
          <a:custGeom>
            <a:avLst/>
            <a:gdLst>
              <a:gd name="connsiteX0" fmla="*/ 0 w 6084711"/>
              <a:gd name="connsiteY0" fmla="*/ 508000 h 3070748"/>
              <a:gd name="connsiteX1" fmla="*/ 1444978 w 6084711"/>
              <a:gd name="connsiteY1" fmla="*/ 2517423 h 3070748"/>
              <a:gd name="connsiteX2" fmla="*/ 2799645 w 6084711"/>
              <a:gd name="connsiteY2" fmla="*/ 1095023 h 3070748"/>
              <a:gd name="connsiteX3" fmla="*/ 4357511 w 6084711"/>
              <a:gd name="connsiteY3" fmla="*/ 3059289 h 3070748"/>
              <a:gd name="connsiteX4" fmla="*/ 6084711 w 6084711"/>
              <a:gd name="connsiteY4" fmla="*/ 0 h 307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711" h="3070748">
                <a:moveTo>
                  <a:pt x="0" y="508000"/>
                </a:moveTo>
                <a:cubicBezTo>
                  <a:pt x="489185" y="1463793"/>
                  <a:pt x="978371" y="2419586"/>
                  <a:pt x="1444978" y="2517423"/>
                </a:cubicBezTo>
                <a:cubicBezTo>
                  <a:pt x="1911585" y="2615260"/>
                  <a:pt x="2314223" y="1004712"/>
                  <a:pt x="2799645" y="1095023"/>
                </a:cubicBezTo>
                <a:cubicBezTo>
                  <a:pt x="3285067" y="1185334"/>
                  <a:pt x="3810000" y="3241793"/>
                  <a:pt x="4357511" y="3059289"/>
                </a:cubicBezTo>
                <a:cubicBezTo>
                  <a:pt x="4905022" y="2876785"/>
                  <a:pt x="5494866" y="1438392"/>
                  <a:pt x="608471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3742DA6-876A-B744-BA90-CB1BEE2E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06" y="6085133"/>
            <a:ext cx="177800" cy="2667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8674999-9B42-7D4D-8155-E5B6334DD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57" y="3894659"/>
            <a:ext cx="914400" cy="393700"/>
          </a:xfrm>
          <a:prstGeom prst="rect">
            <a:avLst/>
          </a:prstGeom>
        </p:spPr>
      </p:pic>
      <p:sp>
        <p:nvSpPr>
          <p:cNvPr id="23" name="円/楕円 22">
            <a:extLst>
              <a:ext uri="{FF2B5EF4-FFF2-40B4-BE49-F238E27FC236}">
                <a16:creationId xmlns:a16="http://schemas.microsoft.com/office/drawing/2014/main" id="{F06BDC3C-E415-784C-B940-8CA765EC5419}"/>
              </a:ext>
            </a:extLst>
          </p:cNvPr>
          <p:cNvSpPr>
            <a:spLocks noChangeAspect="1"/>
          </p:cNvSpPr>
          <p:nvPr/>
        </p:nvSpPr>
        <p:spPr>
          <a:xfrm>
            <a:off x="1378288" y="3709162"/>
            <a:ext cx="219456" cy="219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2AD74F1-5C45-2047-8552-53D1B94FDB53}"/>
              </a:ext>
            </a:extLst>
          </p:cNvPr>
          <p:cNvCxnSpPr>
            <a:cxnSpLocks/>
          </p:cNvCxnSpPr>
          <p:nvPr/>
        </p:nvCxnSpPr>
        <p:spPr>
          <a:xfrm>
            <a:off x="824089" y="2794939"/>
            <a:ext cx="1560802" cy="252962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1ED881B-8F19-8E45-B375-1FF45D01F04B}"/>
              </a:ext>
            </a:extLst>
          </p:cNvPr>
          <p:cNvCxnSpPr>
            <a:cxnSpLocks/>
          </p:cNvCxnSpPr>
          <p:nvPr/>
        </p:nvCxnSpPr>
        <p:spPr>
          <a:xfrm>
            <a:off x="1624557" y="4652967"/>
            <a:ext cx="2043290" cy="6996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円/楕円 23">
            <a:extLst>
              <a:ext uri="{FF2B5EF4-FFF2-40B4-BE49-F238E27FC236}">
                <a16:creationId xmlns:a16="http://schemas.microsoft.com/office/drawing/2014/main" id="{E87F9F12-CC0D-E246-AEAE-A35C00F87703}"/>
              </a:ext>
            </a:extLst>
          </p:cNvPr>
          <p:cNvSpPr>
            <a:spLocks noChangeAspect="1"/>
          </p:cNvSpPr>
          <p:nvPr/>
        </p:nvSpPr>
        <p:spPr>
          <a:xfrm>
            <a:off x="5231125" y="5851195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D431B3B-D421-9242-A441-0458DA85EF47}"/>
              </a:ext>
            </a:extLst>
          </p:cNvPr>
          <p:cNvCxnSpPr>
            <a:cxnSpLocks/>
            <a:stCxn id="36" idx="4"/>
            <a:endCxn id="49" idx="0"/>
          </p:cNvCxnSpPr>
          <p:nvPr/>
        </p:nvCxnSpPr>
        <p:spPr>
          <a:xfrm>
            <a:off x="5204753" y="5553895"/>
            <a:ext cx="0" cy="28818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AB831DC9-F028-204A-8E9C-AEB221A81B3C}"/>
              </a:ext>
            </a:extLst>
          </p:cNvPr>
          <p:cNvCxnSpPr>
            <a:cxnSpLocks/>
            <a:stCxn id="33" idx="4"/>
            <a:endCxn id="41" idx="0"/>
          </p:cNvCxnSpPr>
          <p:nvPr/>
        </p:nvCxnSpPr>
        <p:spPr>
          <a:xfrm>
            <a:off x="2444570" y="5033140"/>
            <a:ext cx="0" cy="83293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62444CE-81DD-AC4B-BE26-F0FB07E14711}"/>
              </a:ext>
            </a:extLst>
          </p:cNvPr>
          <p:cNvCxnSpPr>
            <a:cxnSpLocks/>
            <a:stCxn id="35" idx="4"/>
            <a:endCxn id="42" idx="0"/>
          </p:cNvCxnSpPr>
          <p:nvPr/>
        </p:nvCxnSpPr>
        <p:spPr>
          <a:xfrm flipH="1">
            <a:off x="3843741" y="3555445"/>
            <a:ext cx="5465" cy="230354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9759972-5717-3E43-A5B3-9C973B6DD613}"/>
              </a:ext>
            </a:extLst>
          </p:cNvPr>
          <p:cNvSpPr/>
          <p:nvPr/>
        </p:nvSpPr>
        <p:spPr>
          <a:xfrm>
            <a:off x="1473982" y="5776893"/>
            <a:ext cx="1688898" cy="4112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4EA5402-05A9-4142-99D6-96D22188AF9A}"/>
              </a:ext>
            </a:extLst>
          </p:cNvPr>
          <p:cNvSpPr/>
          <p:nvPr/>
        </p:nvSpPr>
        <p:spPr>
          <a:xfrm>
            <a:off x="4430053" y="5733748"/>
            <a:ext cx="1688898" cy="4112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798A374B-D9FB-B14C-A347-42D76151DF83}"/>
              </a:ext>
            </a:extLst>
          </p:cNvPr>
          <p:cNvSpPr/>
          <p:nvPr/>
        </p:nvSpPr>
        <p:spPr>
          <a:xfrm>
            <a:off x="431056" y="1058333"/>
            <a:ext cx="2731823" cy="1143000"/>
          </a:xfrm>
          <a:prstGeom prst="wedgeRoundRectCallout">
            <a:avLst>
              <a:gd name="adj1" fmla="val -32369"/>
              <a:gd name="adj2" fmla="val 100007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chemeClr val="tx1"/>
                </a:solidFill>
              </a:rPr>
              <a:t>傾き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pPr algn="ctr"/>
            <a:endParaRPr kumimoji="1" lang="ja-JP" altLang="en-US" sz="36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D8EEEFF-3EC5-D64B-81DF-6D7CCAA10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89" y="1629833"/>
            <a:ext cx="1905000" cy="444500"/>
          </a:xfrm>
          <a:prstGeom prst="rect">
            <a:avLst/>
          </a:prstGeom>
        </p:spPr>
      </p:pic>
      <p:sp>
        <p:nvSpPr>
          <p:cNvPr id="31" name="右矢印 30">
            <a:extLst>
              <a:ext uri="{FF2B5EF4-FFF2-40B4-BE49-F238E27FC236}">
                <a16:creationId xmlns:a16="http://schemas.microsoft.com/office/drawing/2014/main" id="{5FF5655A-32B4-DA4C-9DE0-8753239DB13A}"/>
              </a:ext>
            </a:extLst>
          </p:cNvPr>
          <p:cNvSpPr/>
          <p:nvPr/>
        </p:nvSpPr>
        <p:spPr>
          <a:xfrm>
            <a:off x="3593592" y="1462747"/>
            <a:ext cx="978408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ED3509B-A76C-D44C-A5C9-A0DFFD999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4754" y="1644885"/>
            <a:ext cx="2247900" cy="444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9E64B58-1F7F-CD43-B3A4-718808461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8740" y="1949522"/>
            <a:ext cx="1612900" cy="393700"/>
          </a:xfrm>
          <a:prstGeom prst="rect">
            <a:avLst/>
          </a:prstGeom>
        </p:spPr>
      </p:pic>
      <p:sp>
        <p:nvSpPr>
          <p:cNvPr id="34" name="角丸四角形吹き出し 33">
            <a:extLst>
              <a:ext uri="{FF2B5EF4-FFF2-40B4-BE49-F238E27FC236}">
                <a16:creationId xmlns:a16="http://schemas.microsoft.com/office/drawing/2014/main" id="{E18E8EAD-0464-4244-993A-A8DDC99AA961}"/>
              </a:ext>
            </a:extLst>
          </p:cNvPr>
          <p:cNvSpPr/>
          <p:nvPr/>
        </p:nvSpPr>
        <p:spPr>
          <a:xfrm>
            <a:off x="4902846" y="1030789"/>
            <a:ext cx="3255997" cy="1143000"/>
          </a:xfrm>
          <a:prstGeom prst="wedgeRoundRectCallout">
            <a:avLst>
              <a:gd name="adj1" fmla="val -19899"/>
              <a:gd name="adj2" fmla="val 43536"/>
              <a:gd name="adj3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solidFill>
                  <a:schemeClr val="tx1"/>
                </a:solidFill>
              </a:rPr>
              <a:t>緩やかな傾き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pPr algn="ctr"/>
            <a:endParaRPr kumimoji="1" lang="ja-JP" altLang="en-US" sz="3600"/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245E5831-72B6-3242-AB62-D1DF81EAF489}"/>
              </a:ext>
            </a:extLst>
          </p:cNvPr>
          <p:cNvCxnSpPr>
            <a:cxnSpLocks/>
          </p:cNvCxnSpPr>
          <p:nvPr/>
        </p:nvCxnSpPr>
        <p:spPr>
          <a:xfrm>
            <a:off x="2528710" y="2988461"/>
            <a:ext cx="2043290" cy="6996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D75E1023-E23E-794E-870E-C4D43CE2E71F}"/>
              </a:ext>
            </a:extLst>
          </p:cNvPr>
          <p:cNvCxnSpPr>
            <a:cxnSpLocks/>
          </p:cNvCxnSpPr>
          <p:nvPr/>
        </p:nvCxnSpPr>
        <p:spPr>
          <a:xfrm>
            <a:off x="3902194" y="5016670"/>
            <a:ext cx="2043290" cy="6996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図 31">
            <a:extLst>
              <a:ext uri="{FF2B5EF4-FFF2-40B4-BE49-F238E27FC236}">
                <a16:creationId xmlns:a16="http://schemas.microsoft.com/office/drawing/2014/main" id="{3CA0D980-FC1D-3C4C-8D64-120E12F20F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5003" y="2318527"/>
            <a:ext cx="3058997" cy="2935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411B792-4BBA-F64A-A458-974465BD88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1640" y="2823379"/>
            <a:ext cx="4182197" cy="4232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C149AE0-7845-1146-85BC-7DC3E9F090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258180" y="2233292"/>
            <a:ext cx="391795" cy="498648"/>
          </a:xfrm>
          <a:prstGeom prst="rect">
            <a:avLst/>
          </a:prstGeom>
        </p:spPr>
      </p:pic>
      <p:sp>
        <p:nvSpPr>
          <p:cNvPr id="33" name="円/楕円 32">
            <a:extLst>
              <a:ext uri="{FF2B5EF4-FFF2-40B4-BE49-F238E27FC236}">
                <a16:creationId xmlns:a16="http://schemas.microsoft.com/office/drawing/2014/main" id="{00E8B866-8C87-2B47-BE9D-E08FB81EC19F}"/>
              </a:ext>
            </a:extLst>
          </p:cNvPr>
          <p:cNvSpPr>
            <a:spLocks noChangeAspect="1"/>
          </p:cNvSpPr>
          <p:nvPr/>
        </p:nvSpPr>
        <p:spPr>
          <a:xfrm>
            <a:off x="2334842" y="4813684"/>
            <a:ext cx="219456" cy="219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B7863D0F-D388-BC4E-ABF2-B3D81EC498E4}"/>
              </a:ext>
            </a:extLst>
          </p:cNvPr>
          <p:cNvSpPr>
            <a:spLocks noChangeAspect="1"/>
          </p:cNvSpPr>
          <p:nvPr/>
        </p:nvSpPr>
        <p:spPr>
          <a:xfrm>
            <a:off x="3739478" y="3335989"/>
            <a:ext cx="219456" cy="219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E8C22EB3-74C1-3D4B-B1B6-60C8B2140797}"/>
              </a:ext>
            </a:extLst>
          </p:cNvPr>
          <p:cNvSpPr>
            <a:spLocks noChangeAspect="1"/>
          </p:cNvSpPr>
          <p:nvPr/>
        </p:nvSpPr>
        <p:spPr>
          <a:xfrm>
            <a:off x="5095025" y="5334439"/>
            <a:ext cx="219456" cy="219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DC608703-18FB-5E41-A1C8-F6597E057E29}"/>
              </a:ext>
            </a:extLst>
          </p:cNvPr>
          <p:cNvSpPr>
            <a:spLocks noChangeAspect="1"/>
          </p:cNvSpPr>
          <p:nvPr/>
        </p:nvSpPr>
        <p:spPr>
          <a:xfrm>
            <a:off x="2334842" y="5866079"/>
            <a:ext cx="219456" cy="219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32EB32FC-693E-E649-9DC7-37410BC30768}"/>
              </a:ext>
            </a:extLst>
          </p:cNvPr>
          <p:cNvSpPr>
            <a:spLocks noChangeAspect="1"/>
          </p:cNvSpPr>
          <p:nvPr/>
        </p:nvSpPr>
        <p:spPr>
          <a:xfrm>
            <a:off x="3734013" y="5858988"/>
            <a:ext cx="219456" cy="219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147DC5F3-F90C-DD43-B425-E8FFEEBFAF75}"/>
              </a:ext>
            </a:extLst>
          </p:cNvPr>
          <p:cNvSpPr>
            <a:spLocks noChangeAspect="1"/>
          </p:cNvSpPr>
          <p:nvPr/>
        </p:nvSpPr>
        <p:spPr>
          <a:xfrm>
            <a:off x="5095025" y="5842082"/>
            <a:ext cx="219456" cy="219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7DD4F692-61BD-D844-82B5-0C42BB7E9E98}"/>
              </a:ext>
            </a:extLst>
          </p:cNvPr>
          <p:cNvSpPr/>
          <p:nvPr/>
        </p:nvSpPr>
        <p:spPr>
          <a:xfrm>
            <a:off x="2334842" y="5763076"/>
            <a:ext cx="1602738" cy="4112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8D932108-8520-9F46-8C18-1B5BA465EB51}"/>
              </a:ext>
            </a:extLst>
          </p:cNvPr>
          <p:cNvSpPr/>
          <p:nvPr/>
        </p:nvSpPr>
        <p:spPr>
          <a:xfrm>
            <a:off x="5022417" y="5755283"/>
            <a:ext cx="2481566" cy="4112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左中かっこ 51">
            <a:extLst>
              <a:ext uri="{FF2B5EF4-FFF2-40B4-BE49-F238E27FC236}">
                <a16:creationId xmlns:a16="http://schemas.microsoft.com/office/drawing/2014/main" id="{42F22E05-6447-8C47-A02C-6E31C648604D}"/>
              </a:ext>
            </a:extLst>
          </p:cNvPr>
          <p:cNvSpPr/>
          <p:nvPr/>
        </p:nvSpPr>
        <p:spPr>
          <a:xfrm rot="16200000">
            <a:off x="2638139" y="5973345"/>
            <a:ext cx="81499" cy="64760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左中かっこ 52">
            <a:extLst>
              <a:ext uri="{FF2B5EF4-FFF2-40B4-BE49-F238E27FC236}">
                <a16:creationId xmlns:a16="http://schemas.microsoft.com/office/drawing/2014/main" id="{2FA45B51-B193-074C-93B0-F16A7D15E878}"/>
              </a:ext>
            </a:extLst>
          </p:cNvPr>
          <p:cNvSpPr/>
          <p:nvPr/>
        </p:nvSpPr>
        <p:spPr>
          <a:xfrm rot="16200000">
            <a:off x="5479562" y="5849968"/>
            <a:ext cx="135500" cy="85264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9102ED6-00EA-6B43-860D-877014CE7B89}"/>
              </a:ext>
            </a:extLst>
          </p:cNvPr>
          <p:cNvSpPr txBox="1"/>
          <p:nvPr/>
        </p:nvSpPr>
        <p:spPr>
          <a:xfrm>
            <a:off x="1975554" y="6381590"/>
            <a:ext cx="6926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α </a:t>
            </a:r>
            <a:r>
              <a:rPr lang="ja-JP" altLang="en-US" sz="2800"/>
              <a:t>は小さくなく、理想も選べる可能性がある！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28083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91A9E0-8BE6-5843-9D4C-9820291D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274"/>
            <a:ext cx="8229600" cy="1143000"/>
          </a:xfrm>
        </p:spPr>
        <p:txBody>
          <a:bodyPr/>
          <a:lstStyle/>
          <a:p>
            <a:r>
              <a:rPr kumimoji="1" lang="ja-JP" altLang="en-US">
                <a:solidFill>
                  <a:srgbClr val="FF0000"/>
                </a:solidFill>
              </a:rPr>
              <a:t>直線探索法：</a:t>
            </a:r>
            <a:r>
              <a:rPr lang="en-US" altLang="ja-JP" dirty="0">
                <a:solidFill>
                  <a:srgbClr val="FF0000"/>
                </a:solidFill>
              </a:rPr>
              <a:t>Wolfe</a:t>
            </a:r>
            <a:r>
              <a:rPr kumimoji="1" lang="en-US" altLang="ja-JP" dirty="0">
                <a:solidFill>
                  <a:srgbClr val="FF0000"/>
                </a:solidFill>
              </a:rPr>
              <a:t> </a:t>
            </a:r>
            <a:r>
              <a:rPr kumimoji="1" lang="ja-JP" altLang="en-US">
                <a:solidFill>
                  <a:srgbClr val="FF0000"/>
                </a:solidFill>
              </a:rPr>
              <a:t>条件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61792FD9-851E-7448-87E6-09C6D875535B}"/>
              </a:ext>
            </a:extLst>
          </p:cNvPr>
          <p:cNvCxnSpPr>
            <a:cxnSpLocks/>
          </p:cNvCxnSpPr>
          <p:nvPr/>
        </p:nvCxnSpPr>
        <p:spPr>
          <a:xfrm>
            <a:off x="1044888" y="5968716"/>
            <a:ext cx="6304179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C417F45F-4299-BE41-8AC6-B5C9D8B2EA84}"/>
              </a:ext>
            </a:extLst>
          </p:cNvPr>
          <p:cNvCxnSpPr>
            <a:cxnSpLocks/>
          </p:cNvCxnSpPr>
          <p:nvPr/>
        </p:nvCxnSpPr>
        <p:spPr>
          <a:xfrm flipH="1" flipV="1">
            <a:off x="1488016" y="2496065"/>
            <a:ext cx="13406" cy="4085358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156366B7-505B-3242-94C3-0C842FD4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01" y="5860766"/>
            <a:ext cx="279400" cy="215900"/>
          </a:xfrm>
          <a:prstGeom prst="rect">
            <a:avLst/>
          </a:prstGeom>
        </p:spPr>
      </p:pic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076F7EF6-2DE3-704C-99B4-77850B72E5AD}"/>
              </a:ext>
            </a:extLst>
          </p:cNvPr>
          <p:cNvSpPr/>
          <p:nvPr/>
        </p:nvSpPr>
        <p:spPr>
          <a:xfrm>
            <a:off x="1027291" y="2393244"/>
            <a:ext cx="6084711" cy="3070748"/>
          </a:xfrm>
          <a:custGeom>
            <a:avLst/>
            <a:gdLst>
              <a:gd name="connsiteX0" fmla="*/ 0 w 6084711"/>
              <a:gd name="connsiteY0" fmla="*/ 508000 h 3070748"/>
              <a:gd name="connsiteX1" fmla="*/ 1444978 w 6084711"/>
              <a:gd name="connsiteY1" fmla="*/ 2517423 h 3070748"/>
              <a:gd name="connsiteX2" fmla="*/ 2799645 w 6084711"/>
              <a:gd name="connsiteY2" fmla="*/ 1095023 h 3070748"/>
              <a:gd name="connsiteX3" fmla="*/ 4357511 w 6084711"/>
              <a:gd name="connsiteY3" fmla="*/ 3059289 h 3070748"/>
              <a:gd name="connsiteX4" fmla="*/ 6084711 w 6084711"/>
              <a:gd name="connsiteY4" fmla="*/ 0 h 307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4711" h="3070748">
                <a:moveTo>
                  <a:pt x="0" y="508000"/>
                </a:moveTo>
                <a:cubicBezTo>
                  <a:pt x="489185" y="1463793"/>
                  <a:pt x="978371" y="2419586"/>
                  <a:pt x="1444978" y="2517423"/>
                </a:cubicBezTo>
                <a:cubicBezTo>
                  <a:pt x="1911585" y="2615260"/>
                  <a:pt x="2314223" y="1004712"/>
                  <a:pt x="2799645" y="1095023"/>
                </a:cubicBezTo>
                <a:cubicBezTo>
                  <a:pt x="3285067" y="1185334"/>
                  <a:pt x="3810000" y="3241793"/>
                  <a:pt x="4357511" y="3059289"/>
                </a:cubicBezTo>
                <a:cubicBezTo>
                  <a:pt x="4905022" y="2876785"/>
                  <a:pt x="5494866" y="1438392"/>
                  <a:pt x="608471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3742DA6-876A-B744-BA90-CB1BEE2E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06" y="6085133"/>
            <a:ext cx="177800" cy="2667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8674999-9B42-7D4D-8155-E5B6334DD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57" y="3894659"/>
            <a:ext cx="914400" cy="393700"/>
          </a:xfrm>
          <a:prstGeom prst="rect">
            <a:avLst/>
          </a:prstGeom>
        </p:spPr>
      </p:pic>
      <p:sp>
        <p:nvSpPr>
          <p:cNvPr id="23" name="円/楕円 22">
            <a:extLst>
              <a:ext uri="{FF2B5EF4-FFF2-40B4-BE49-F238E27FC236}">
                <a16:creationId xmlns:a16="http://schemas.microsoft.com/office/drawing/2014/main" id="{F06BDC3C-E415-784C-B940-8CA765EC5419}"/>
              </a:ext>
            </a:extLst>
          </p:cNvPr>
          <p:cNvSpPr>
            <a:spLocks noChangeAspect="1"/>
          </p:cNvSpPr>
          <p:nvPr/>
        </p:nvSpPr>
        <p:spPr>
          <a:xfrm>
            <a:off x="1378288" y="3709162"/>
            <a:ext cx="219456" cy="219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2AD74F1-5C45-2047-8552-53D1B94FDB53}"/>
              </a:ext>
            </a:extLst>
          </p:cNvPr>
          <p:cNvCxnSpPr>
            <a:cxnSpLocks/>
          </p:cNvCxnSpPr>
          <p:nvPr/>
        </p:nvCxnSpPr>
        <p:spPr>
          <a:xfrm>
            <a:off x="824089" y="2794939"/>
            <a:ext cx="1560802" cy="252962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1ED881B-8F19-8E45-B375-1FF45D01F04B}"/>
              </a:ext>
            </a:extLst>
          </p:cNvPr>
          <p:cNvCxnSpPr>
            <a:cxnSpLocks/>
          </p:cNvCxnSpPr>
          <p:nvPr/>
        </p:nvCxnSpPr>
        <p:spPr>
          <a:xfrm>
            <a:off x="1624557" y="4652967"/>
            <a:ext cx="2043290" cy="6996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円/楕円 23">
            <a:extLst>
              <a:ext uri="{FF2B5EF4-FFF2-40B4-BE49-F238E27FC236}">
                <a16:creationId xmlns:a16="http://schemas.microsoft.com/office/drawing/2014/main" id="{E87F9F12-CC0D-E246-AEAE-A35C00F87703}"/>
              </a:ext>
            </a:extLst>
          </p:cNvPr>
          <p:cNvSpPr>
            <a:spLocks noChangeAspect="1"/>
          </p:cNvSpPr>
          <p:nvPr/>
        </p:nvSpPr>
        <p:spPr>
          <a:xfrm>
            <a:off x="5231125" y="5851195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D431B3B-D421-9242-A441-0458DA85EF47}"/>
              </a:ext>
            </a:extLst>
          </p:cNvPr>
          <p:cNvCxnSpPr>
            <a:cxnSpLocks/>
            <a:stCxn id="36" idx="4"/>
            <a:endCxn id="49" idx="0"/>
          </p:cNvCxnSpPr>
          <p:nvPr/>
        </p:nvCxnSpPr>
        <p:spPr>
          <a:xfrm>
            <a:off x="5204753" y="5553895"/>
            <a:ext cx="0" cy="28818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AB831DC9-F028-204A-8E9C-AEB221A81B3C}"/>
              </a:ext>
            </a:extLst>
          </p:cNvPr>
          <p:cNvCxnSpPr>
            <a:cxnSpLocks/>
            <a:stCxn id="33" idx="4"/>
            <a:endCxn id="41" idx="0"/>
          </p:cNvCxnSpPr>
          <p:nvPr/>
        </p:nvCxnSpPr>
        <p:spPr>
          <a:xfrm>
            <a:off x="2444570" y="5033140"/>
            <a:ext cx="0" cy="83293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62444CE-81DD-AC4B-BE26-F0FB07E14711}"/>
              </a:ext>
            </a:extLst>
          </p:cNvPr>
          <p:cNvCxnSpPr>
            <a:cxnSpLocks/>
            <a:stCxn id="35" idx="4"/>
            <a:endCxn id="42" idx="0"/>
          </p:cNvCxnSpPr>
          <p:nvPr/>
        </p:nvCxnSpPr>
        <p:spPr>
          <a:xfrm flipH="1">
            <a:off x="3843741" y="3555445"/>
            <a:ext cx="5465" cy="230354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79759972-5717-3E43-A5B3-9C973B6DD613}"/>
              </a:ext>
            </a:extLst>
          </p:cNvPr>
          <p:cNvSpPr/>
          <p:nvPr/>
        </p:nvSpPr>
        <p:spPr>
          <a:xfrm>
            <a:off x="1473982" y="5776893"/>
            <a:ext cx="1688898" cy="4112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94EA5402-05A9-4142-99D6-96D22188AF9A}"/>
              </a:ext>
            </a:extLst>
          </p:cNvPr>
          <p:cNvSpPr/>
          <p:nvPr/>
        </p:nvSpPr>
        <p:spPr>
          <a:xfrm>
            <a:off x="4430053" y="5733748"/>
            <a:ext cx="1688898" cy="4112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245E5831-72B6-3242-AB62-D1DF81EAF489}"/>
              </a:ext>
            </a:extLst>
          </p:cNvPr>
          <p:cNvCxnSpPr>
            <a:cxnSpLocks/>
          </p:cNvCxnSpPr>
          <p:nvPr/>
        </p:nvCxnSpPr>
        <p:spPr>
          <a:xfrm>
            <a:off x="2528710" y="2988461"/>
            <a:ext cx="2043290" cy="6996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D75E1023-E23E-794E-870E-C4D43CE2E71F}"/>
              </a:ext>
            </a:extLst>
          </p:cNvPr>
          <p:cNvCxnSpPr>
            <a:cxnSpLocks/>
          </p:cNvCxnSpPr>
          <p:nvPr/>
        </p:nvCxnSpPr>
        <p:spPr>
          <a:xfrm>
            <a:off x="3902194" y="5016670"/>
            <a:ext cx="2043290" cy="6996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円/楕円 32">
            <a:extLst>
              <a:ext uri="{FF2B5EF4-FFF2-40B4-BE49-F238E27FC236}">
                <a16:creationId xmlns:a16="http://schemas.microsoft.com/office/drawing/2014/main" id="{00E8B866-8C87-2B47-BE9D-E08FB81EC19F}"/>
              </a:ext>
            </a:extLst>
          </p:cNvPr>
          <p:cNvSpPr>
            <a:spLocks noChangeAspect="1"/>
          </p:cNvSpPr>
          <p:nvPr/>
        </p:nvSpPr>
        <p:spPr>
          <a:xfrm>
            <a:off x="2334842" y="4813684"/>
            <a:ext cx="219456" cy="219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B7863D0F-D388-BC4E-ABF2-B3D81EC498E4}"/>
              </a:ext>
            </a:extLst>
          </p:cNvPr>
          <p:cNvSpPr>
            <a:spLocks noChangeAspect="1"/>
          </p:cNvSpPr>
          <p:nvPr/>
        </p:nvSpPr>
        <p:spPr>
          <a:xfrm>
            <a:off x="3739478" y="3335989"/>
            <a:ext cx="219456" cy="219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E8C22EB3-74C1-3D4B-B1B6-60C8B2140797}"/>
              </a:ext>
            </a:extLst>
          </p:cNvPr>
          <p:cNvSpPr>
            <a:spLocks noChangeAspect="1"/>
          </p:cNvSpPr>
          <p:nvPr/>
        </p:nvSpPr>
        <p:spPr>
          <a:xfrm>
            <a:off x="5095025" y="5334439"/>
            <a:ext cx="219456" cy="219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DC608703-18FB-5E41-A1C8-F6597E057E29}"/>
              </a:ext>
            </a:extLst>
          </p:cNvPr>
          <p:cNvSpPr>
            <a:spLocks noChangeAspect="1"/>
          </p:cNvSpPr>
          <p:nvPr/>
        </p:nvSpPr>
        <p:spPr>
          <a:xfrm>
            <a:off x="2334842" y="5866079"/>
            <a:ext cx="219456" cy="219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>
            <a:extLst>
              <a:ext uri="{FF2B5EF4-FFF2-40B4-BE49-F238E27FC236}">
                <a16:creationId xmlns:a16="http://schemas.microsoft.com/office/drawing/2014/main" id="{32EB32FC-693E-E649-9DC7-37410BC30768}"/>
              </a:ext>
            </a:extLst>
          </p:cNvPr>
          <p:cNvSpPr>
            <a:spLocks noChangeAspect="1"/>
          </p:cNvSpPr>
          <p:nvPr/>
        </p:nvSpPr>
        <p:spPr>
          <a:xfrm>
            <a:off x="3734013" y="5858988"/>
            <a:ext cx="219456" cy="219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147DC5F3-F90C-DD43-B425-E8FFEEBFAF75}"/>
              </a:ext>
            </a:extLst>
          </p:cNvPr>
          <p:cNvSpPr>
            <a:spLocks noChangeAspect="1"/>
          </p:cNvSpPr>
          <p:nvPr/>
        </p:nvSpPr>
        <p:spPr>
          <a:xfrm>
            <a:off x="5095025" y="5842082"/>
            <a:ext cx="219456" cy="2194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7DD4F692-61BD-D844-82B5-0C42BB7E9E98}"/>
              </a:ext>
            </a:extLst>
          </p:cNvPr>
          <p:cNvSpPr/>
          <p:nvPr/>
        </p:nvSpPr>
        <p:spPr>
          <a:xfrm>
            <a:off x="2334842" y="5763076"/>
            <a:ext cx="1602738" cy="4112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8D932108-8520-9F46-8C18-1B5BA465EB51}"/>
              </a:ext>
            </a:extLst>
          </p:cNvPr>
          <p:cNvSpPr/>
          <p:nvPr/>
        </p:nvSpPr>
        <p:spPr>
          <a:xfrm>
            <a:off x="5022417" y="5755283"/>
            <a:ext cx="2481566" cy="4112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左中かっこ 51">
            <a:extLst>
              <a:ext uri="{FF2B5EF4-FFF2-40B4-BE49-F238E27FC236}">
                <a16:creationId xmlns:a16="http://schemas.microsoft.com/office/drawing/2014/main" id="{42F22E05-6447-8C47-A02C-6E31C648604D}"/>
              </a:ext>
            </a:extLst>
          </p:cNvPr>
          <p:cNvSpPr/>
          <p:nvPr/>
        </p:nvSpPr>
        <p:spPr>
          <a:xfrm rot="16200000">
            <a:off x="2638139" y="5973345"/>
            <a:ext cx="81499" cy="64760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左中かっこ 52">
            <a:extLst>
              <a:ext uri="{FF2B5EF4-FFF2-40B4-BE49-F238E27FC236}">
                <a16:creationId xmlns:a16="http://schemas.microsoft.com/office/drawing/2014/main" id="{2FA45B51-B193-074C-93B0-F16A7D15E878}"/>
              </a:ext>
            </a:extLst>
          </p:cNvPr>
          <p:cNvSpPr/>
          <p:nvPr/>
        </p:nvSpPr>
        <p:spPr>
          <a:xfrm rot="16200000">
            <a:off x="5479562" y="5849968"/>
            <a:ext cx="135500" cy="85264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9102ED6-00EA-6B43-860D-877014CE7B89}"/>
              </a:ext>
            </a:extLst>
          </p:cNvPr>
          <p:cNvSpPr txBox="1"/>
          <p:nvPr/>
        </p:nvSpPr>
        <p:spPr>
          <a:xfrm>
            <a:off x="1975554" y="6381590"/>
            <a:ext cx="6926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α </a:t>
            </a:r>
            <a:r>
              <a:rPr lang="ja-JP" altLang="en-US" sz="2800"/>
              <a:t>は小さくなく、理想も選べる可能性がある！</a:t>
            </a:r>
            <a:endParaRPr kumimoji="1" lang="ja-JP" altLang="en-US" sz="2800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A57D2FB5-F3E9-9348-A44D-530163F78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0" y="1624507"/>
            <a:ext cx="7797800" cy="53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C8E5D9B-8F44-FF4B-831E-053C0D498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220" y="2359150"/>
            <a:ext cx="7010400" cy="53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71B630C-1954-074B-948D-4B5D0C75D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068176"/>
            <a:ext cx="9067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18F62-9467-3748-B7E3-0FE1E07F8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直線探索法によるステップ幅の計算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F27B8F-A6A0-DC41-989B-A07DD56DA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Python: strong Wolfe conditions  </a:t>
            </a:r>
          </a:p>
          <a:p>
            <a:r>
              <a:rPr lang="en-US" altLang="ja-JP" dirty="0"/>
              <a:t>alpha = </a:t>
            </a:r>
            <a:r>
              <a:rPr lang="en-US" altLang="ja-JP" dirty="0" err="1"/>
              <a:t>line_search</a:t>
            </a:r>
            <a:r>
              <a:rPr lang="en-US" altLang="ja-JP" dirty="0"/>
              <a:t>(fun, </a:t>
            </a:r>
            <a:r>
              <a:rPr lang="en-US" altLang="ja-JP" dirty="0" err="1"/>
              <a:t>jac</a:t>
            </a:r>
            <a:r>
              <a:rPr lang="en-US" altLang="ja-JP" dirty="0"/>
              <a:t>, </a:t>
            </a:r>
            <a:r>
              <a:rPr lang="en-US" altLang="ja-JP" dirty="0" err="1"/>
              <a:t>xk</a:t>
            </a:r>
            <a:r>
              <a:rPr lang="en-US" altLang="ja-JP" dirty="0"/>
              <a:t>, dk)[0]</a:t>
            </a:r>
          </a:p>
          <a:p>
            <a:r>
              <a:rPr lang="en-US" altLang="ja-JP" i="1" dirty="0"/>
              <a:t>ξ</a:t>
            </a:r>
            <a:r>
              <a:rPr lang="en-US" altLang="ja-JP" i="1" baseline="-25000" dirty="0"/>
              <a:t>1</a:t>
            </a:r>
            <a:r>
              <a:rPr lang="en-US" altLang="ja-JP" b="1" i="1" dirty="0"/>
              <a:t> = </a:t>
            </a:r>
            <a:r>
              <a:rPr lang="en-US" altLang="ja-JP" i="1" dirty="0"/>
              <a:t>0.0001, ξ</a:t>
            </a:r>
            <a:r>
              <a:rPr lang="en-US" altLang="ja-JP" i="1" baseline="-25000" dirty="0"/>
              <a:t>2</a:t>
            </a:r>
            <a:r>
              <a:rPr lang="en-US" altLang="ja-JP" i="1" dirty="0"/>
              <a:t> = 0.9</a:t>
            </a:r>
          </a:p>
          <a:p>
            <a:pPr fontAlgn="ctr"/>
            <a:r>
              <a:rPr lang="en-US" altLang="ja-JP" dirty="0"/>
              <a:t>Jorge </a:t>
            </a:r>
            <a:r>
              <a:rPr lang="en-US" altLang="ja-JP" dirty="0" err="1"/>
              <a:t>Nocedal</a:t>
            </a:r>
            <a:r>
              <a:rPr lang="en-US" altLang="ja-JP" dirty="0"/>
              <a:t>, Stephen J. Wright: Numerical Optimization, Springer 【</a:t>
            </a:r>
            <a:r>
              <a:rPr lang="ja-JP" altLang="en-US"/>
              <a:t>名著！</a:t>
            </a:r>
            <a:r>
              <a:rPr lang="en-US" altLang="ja-JP" dirty="0"/>
              <a:t>】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1B5503-D80C-5C4E-8933-BEECE9584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597" y="4039990"/>
            <a:ext cx="1844246" cy="254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12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34A034-97FC-1948-B7DC-F950AF6A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直線探索法を有する反復法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2F5818-6859-9D42-A90A-6DA3D1E7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数理最適化研究室ページ</a:t>
            </a:r>
            <a:r>
              <a:rPr lang="en-US" altLang="ja-JP" dirty="0"/>
              <a:t> -&gt; GitHub Organization -&gt; </a:t>
            </a:r>
            <a:r>
              <a:rPr lang="en-US" altLang="ja-JP" b="1" u="sng" dirty="0">
                <a:hlinkClick r:id="rId2"/>
              </a:rPr>
              <a:t>meiji-optim-theory</a:t>
            </a:r>
            <a:endParaRPr lang="en-US" altLang="ja-JP" b="1" u="sng" dirty="0"/>
          </a:p>
          <a:p>
            <a:r>
              <a:rPr lang="en-US" altLang="ja-JP" dirty="0">
                <a:hlinkClick r:id="rId2"/>
              </a:rPr>
              <a:t>https://github.com/iiduka-researches/meiji-optim-theory</a:t>
            </a:r>
            <a:endParaRPr lang="en-US" altLang="ja-JP" b="1" u="sng" dirty="0"/>
          </a:p>
          <a:p>
            <a:endParaRPr kumimoji="1" lang="ja-JP" altLang="en-US" b="1" u="sng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F343264-4618-3C40-9984-C4F731F47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83" y="3786975"/>
            <a:ext cx="3628417" cy="29416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図 5" descr="スクリーンショット 2018-11-22 10.37.07.png">
            <a:extLst>
              <a:ext uri="{FF2B5EF4-FFF2-40B4-BE49-F238E27FC236}">
                <a16:creationId xmlns:a16="http://schemas.microsoft.com/office/drawing/2014/main" id="{20AF2F73-8B87-A74C-81F3-03C07D78C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6" y="3344863"/>
            <a:ext cx="2108200" cy="27813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ED8A01-639F-264D-B853-A68E64483EE8}"/>
              </a:ext>
            </a:extLst>
          </p:cNvPr>
          <p:cNvSpPr txBox="1"/>
          <p:nvPr/>
        </p:nvSpPr>
        <p:spPr>
          <a:xfrm>
            <a:off x="5238287" y="6121697"/>
            <a:ext cx="299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/>
              <a:t>菱沼</a:t>
            </a:r>
            <a:r>
              <a:rPr lang="en-US" altLang="ja-JP" dirty="0"/>
              <a:t> </a:t>
            </a:r>
            <a:r>
              <a:rPr lang="ja-JP" altLang="en-US"/>
              <a:t>和弘</a:t>
            </a:r>
            <a:r>
              <a:rPr lang="en-US" altLang="ja-JP" dirty="0"/>
              <a:t> </a:t>
            </a:r>
            <a:r>
              <a:rPr lang="ja-JP" altLang="en-US"/>
              <a:t>氏</a:t>
            </a:r>
            <a:endParaRPr lang="en-US" altLang="ja-JP" dirty="0"/>
          </a:p>
          <a:p>
            <a:pPr algn="ctr"/>
            <a:r>
              <a:rPr lang="ja-JP" altLang="en-US"/>
              <a:t>博士（理学）　</a:t>
            </a:r>
            <a:r>
              <a:rPr kumimoji="1" lang="ja-JP" altLang="en-US"/>
              <a:t>明治大学</a:t>
            </a:r>
            <a:r>
              <a:rPr kumimoji="1" lang="en-US" altLang="ja-JP" dirty="0"/>
              <a:t>, 2020</a:t>
            </a:r>
          </a:p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8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BB8267D-D526-CB40-ACD9-2EC1B5BFEC36}"/>
              </a:ext>
            </a:extLst>
          </p:cNvPr>
          <p:cNvSpPr/>
          <p:nvPr/>
        </p:nvSpPr>
        <p:spPr>
          <a:xfrm>
            <a:off x="847898" y="1085910"/>
            <a:ext cx="7448204" cy="4616621"/>
          </a:xfrm>
          <a:custGeom>
            <a:avLst/>
            <a:gdLst>
              <a:gd name="connsiteX0" fmla="*/ 0 w 7099069"/>
              <a:gd name="connsiteY0" fmla="*/ 3303210 h 4334689"/>
              <a:gd name="connsiteX1" fmla="*/ 665018 w 7099069"/>
              <a:gd name="connsiteY1" fmla="*/ 1590788 h 4334689"/>
              <a:gd name="connsiteX2" fmla="*/ 1878677 w 7099069"/>
              <a:gd name="connsiteY2" fmla="*/ 4317363 h 4334689"/>
              <a:gd name="connsiteX3" fmla="*/ 3142211 w 7099069"/>
              <a:gd name="connsiteY3" fmla="*/ 11370 h 4334689"/>
              <a:gd name="connsiteX4" fmla="*/ 4438997 w 7099069"/>
              <a:gd name="connsiteY4" fmla="*/ 3003952 h 4334689"/>
              <a:gd name="connsiteX5" fmla="*/ 5237018 w 7099069"/>
              <a:gd name="connsiteY5" fmla="*/ 1208403 h 4334689"/>
              <a:gd name="connsiteX6" fmla="*/ 6035040 w 7099069"/>
              <a:gd name="connsiteY6" fmla="*/ 3319835 h 4334689"/>
              <a:gd name="connsiteX7" fmla="*/ 7099069 w 7099069"/>
              <a:gd name="connsiteY7" fmla="*/ 1690541 h 4334689"/>
              <a:gd name="connsiteX8" fmla="*/ 7099069 w 7099069"/>
              <a:gd name="connsiteY8" fmla="*/ 1690541 h 4334689"/>
              <a:gd name="connsiteX9" fmla="*/ 7099069 w 7099069"/>
              <a:gd name="connsiteY9" fmla="*/ 1690541 h 4334689"/>
              <a:gd name="connsiteX10" fmla="*/ 7099069 w 7099069"/>
              <a:gd name="connsiteY10" fmla="*/ 1690541 h 433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99069" h="4334689">
                <a:moveTo>
                  <a:pt x="0" y="3303210"/>
                </a:moveTo>
                <a:cubicBezTo>
                  <a:pt x="175952" y="2362486"/>
                  <a:pt x="351905" y="1421762"/>
                  <a:pt x="665018" y="1590788"/>
                </a:cubicBezTo>
                <a:cubicBezTo>
                  <a:pt x="978131" y="1759813"/>
                  <a:pt x="1465812" y="4580599"/>
                  <a:pt x="1878677" y="4317363"/>
                </a:cubicBezTo>
                <a:cubicBezTo>
                  <a:pt x="2291542" y="4054127"/>
                  <a:pt x="2715491" y="230272"/>
                  <a:pt x="3142211" y="11370"/>
                </a:cubicBezTo>
                <a:cubicBezTo>
                  <a:pt x="3568931" y="-207532"/>
                  <a:pt x="4089863" y="2804447"/>
                  <a:pt x="4438997" y="3003952"/>
                </a:cubicBezTo>
                <a:cubicBezTo>
                  <a:pt x="4788131" y="3203457"/>
                  <a:pt x="4971011" y="1155756"/>
                  <a:pt x="5237018" y="1208403"/>
                </a:cubicBezTo>
                <a:cubicBezTo>
                  <a:pt x="5503025" y="1261050"/>
                  <a:pt x="5724698" y="3239479"/>
                  <a:pt x="6035040" y="3319835"/>
                </a:cubicBezTo>
                <a:cubicBezTo>
                  <a:pt x="6345382" y="3400191"/>
                  <a:pt x="7099069" y="1690541"/>
                  <a:pt x="7099069" y="1690541"/>
                </a:cubicBezTo>
                <a:lnTo>
                  <a:pt x="7099069" y="1690541"/>
                </a:lnTo>
                <a:lnTo>
                  <a:pt x="7099069" y="1690541"/>
                </a:lnTo>
                <a:lnTo>
                  <a:pt x="7099069" y="1690541"/>
                </a:ln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F6870E0-05E4-2146-B2DF-E37A08697BE5}"/>
              </a:ext>
            </a:extLst>
          </p:cNvPr>
          <p:cNvCxnSpPr>
            <a:cxnSpLocks/>
          </p:cNvCxnSpPr>
          <p:nvPr/>
        </p:nvCxnSpPr>
        <p:spPr>
          <a:xfrm>
            <a:off x="753329" y="6432659"/>
            <a:ext cx="7813964" cy="0"/>
          </a:xfrm>
          <a:prstGeom prst="straightConnector1">
            <a:avLst/>
          </a:prstGeom>
          <a:ln w="412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9EBF4359-4097-A94F-875C-4601A71E9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900" y="6262600"/>
            <a:ext cx="546100" cy="342900"/>
          </a:xfrm>
          <a:prstGeom prst="rect">
            <a:avLst/>
          </a:prstGeom>
        </p:spPr>
      </p:pic>
      <p:sp>
        <p:nvSpPr>
          <p:cNvPr id="18" name="円/楕円 17">
            <a:extLst>
              <a:ext uri="{FF2B5EF4-FFF2-40B4-BE49-F238E27FC236}">
                <a16:creationId xmlns:a16="http://schemas.microsoft.com/office/drawing/2014/main" id="{19360F06-44E9-F846-A70E-8F5DBF9918A8}"/>
              </a:ext>
            </a:extLst>
          </p:cNvPr>
          <p:cNvSpPr>
            <a:spLocks noChangeAspect="1"/>
          </p:cNvSpPr>
          <p:nvPr/>
        </p:nvSpPr>
        <p:spPr>
          <a:xfrm>
            <a:off x="2660080" y="5591412"/>
            <a:ext cx="219456" cy="2194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CE86E485-09A8-F845-ABAF-D53616563D28}"/>
              </a:ext>
            </a:extLst>
          </p:cNvPr>
          <p:cNvSpPr>
            <a:spLocks noChangeAspect="1"/>
          </p:cNvSpPr>
          <p:nvPr/>
        </p:nvSpPr>
        <p:spPr>
          <a:xfrm>
            <a:off x="2660080" y="6324322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D68F2B4-43B5-8141-9612-344032F5045E}"/>
              </a:ext>
            </a:extLst>
          </p:cNvPr>
          <p:cNvCxnSpPr>
            <a:cxnSpLocks/>
            <a:stCxn id="18" idx="4"/>
            <a:endCxn id="19" idx="0"/>
          </p:cNvCxnSpPr>
          <p:nvPr/>
        </p:nvCxnSpPr>
        <p:spPr>
          <a:xfrm>
            <a:off x="2769808" y="5810868"/>
            <a:ext cx="0" cy="513454"/>
          </a:xfrm>
          <a:prstGeom prst="line">
            <a:avLst/>
          </a:prstGeom>
          <a:ln w="444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円/楕円 23">
            <a:extLst>
              <a:ext uri="{FF2B5EF4-FFF2-40B4-BE49-F238E27FC236}">
                <a16:creationId xmlns:a16="http://schemas.microsoft.com/office/drawing/2014/main" id="{3BAD1A96-2AB3-0C46-B860-7E24FB31EF38}"/>
              </a:ext>
            </a:extLst>
          </p:cNvPr>
          <p:cNvSpPr>
            <a:spLocks noChangeAspect="1"/>
          </p:cNvSpPr>
          <p:nvPr/>
        </p:nvSpPr>
        <p:spPr>
          <a:xfrm>
            <a:off x="5455927" y="4181019"/>
            <a:ext cx="219456" cy="2194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21ADE1CC-CD46-D647-AFC0-077BFD4CEEC5}"/>
              </a:ext>
            </a:extLst>
          </p:cNvPr>
          <p:cNvSpPr>
            <a:spLocks noChangeAspect="1"/>
          </p:cNvSpPr>
          <p:nvPr/>
        </p:nvSpPr>
        <p:spPr>
          <a:xfrm>
            <a:off x="5455927" y="6324322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B46C378-4645-2547-AAA4-0C28F8427324}"/>
              </a:ext>
            </a:extLst>
          </p:cNvPr>
          <p:cNvCxnSpPr>
            <a:cxnSpLocks/>
            <a:stCxn id="24" idx="4"/>
            <a:endCxn id="25" idx="0"/>
          </p:cNvCxnSpPr>
          <p:nvPr/>
        </p:nvCxnSpPr>
        <p:spPr>
          <a:xfrm>
            <a:off x="5565655" y="4400475"/>
            <a:ext cx="0" cy="1923847"/>
          </a:xfrm>
          <a:prstGeom prst="line">
            <a:avLst/>
          </a:prstGeom>
          <a:ln w="444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6FD6DE-C09E-3540-BAE7-589657ADE31E}"/>
              </a:ext>
            </a:extLst>
          </p:cNvPr>
          <p:cNvSpPr txBox="1"/>
          <p:nvPr/>
        </p:nvSpPr>
        <p:spPr>
          <a:xfrm>
            <a:off x="2391884" y="6542387"/>
            <a:ext cx="7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G.O.S.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969C88-4DB6-6F41-B1B2-4290297554ED}"/>
              </a:ext>
            </a:extLst>
          </p:cNvPr>
          <p:cNvSpPr txBox="1"/>
          <p:nvPr/>
        </p:nvSpPr>
        <p:spPr>
          <a:xfrm>
            <a:off x="5204687" y="6542387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</a:t>
            </a:r>
            <a:r>
              <a:rPr kumimoji="1" lang="en-US" altLang="ja-JP" dirty="0"/>
              <a:t>.O.S.</a:t>
            </a:r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0CFF28D0-C624-1741-9343-EDE53FF0D24F}"/>
              </a:ext>
            </a:extLst>
          </p:cNvPr>
          <p:cNvSpPr>
            <a:spLocks noChangeAspect="1"/>
          </p:cNvSpPr>
          <p:nvPr/>
        </p:nvSpPr>
        <p:spPr>
          <a:xfrm>
            <a:off x="4765074" y="6322931"/>
            <a:ext cx="219456" cy="21945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0BDEDDA2-B242-E945-8418-8FC5C51E88EA}"/>
              </a:ext>
            </a:extLst>
          </p:cNvPr>
          <p:cNvSpPr>
            <a:spLocks noChangeAspect="1"/>
          </p:cNvSpPr>
          <p:nvPr/>
        </p:nvSpPr>
        <p:spPr>
          <a:xfrm>
            <a:off x="6135126" y="6322931"/>
            <a:ext cx="219456" cy="21945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6516EFDD-199F-0349-B865-FFFFCC3F0FEA}"/>
              </a:ext>
            </a:extLst>
          </p:cNvPr>
          <p:cNvSpPr/>
          <p:nvPr/>
        </p:nvSpPr>
        <p:spPr>
          <a:xfrm rot="16200000">
            <a:off x="5172711" y="5764100"/>
            <a:ext cx="80957" cy="64222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DF75119-A72B-D443-8AE8-AA9B6846F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062" y="5757204"/>
            <a:ext cx="127000" cy="1778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E6594B9-48E4-6B4C-87D5-B7CE5A90E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802" y="2411589"/>
            <a:ext cx="241300" cy="431800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A12ABB8-E376-BC44-9425-9BAE64D17218}"/>
              </a:ext>
            </a:extLst>
          </p:cNvPr>
          <p:cNvCxnSpPr>
            <a:cxnSpLocks/>
          </p:cNvCxnSpPr>
          <p:nvPr/>
        </p:nvCxnSpPr>
        <p:spPr>
          <a:xfrm>
            <a:off x="4765074" y="4312355"/>
            <a:ext cx="1635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1C8E647-0B62-7441-A7A5-04FEC68D3825}"/>
              </a:ext>
            </a:extLst>
          </p:cNvPr>
          <p:cNvCxnSpPr>
            <a:cxnSpLocks/>
          </p:cNvCxnSpPr>
          <p:nvPr/>
        </p:nvCxnSpPr>
        <p:spPr>
          <a:xfrm>
            <a:off x="1952297" y="5723337"/>
            <a:ext cx="16350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2D64A2BC-42CF-E746-838B-512EDCCD4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569" y="6504308"/>
            <a:ext cx="393700" cy="3048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6DCBE51-E360-A344-A24D-3C0A26545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799" y="6504308"/>
            <a:ext cx="393700" cy="3048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B8CF5D7-5CC0-F941-BB5F-1D0EDF039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27" y="5139318"/>
            <a:ext cx="1968500" cy="393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355E4FF-6284-FE47-A4B4-98B0F407E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4162" y="4613743"/>
            <a:ext cx="1968500" cy="39370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C0F37C1-C4AA-6844-8BE7-1BF9E7B2B5DE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244854" y="2411589"/>
            <a:ext cx="0" cy="3911342"/>
          </a:xfrm>
          <a:prstGeom prst="line">
            <a:avLst/>
          </a:prstGeom>
          <a:ln w="444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3DE776A-496B-8348-8AD1-11E824E23E0F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874802" y="2677886"/>
            <a:ext cx="0" cy="3645045"/>
          </a:xfrm>
          <a:prstGeom prst="line">
            <a:avLst/>
          </a:prstGeom>
          <a:ln w="4445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00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1F7233-90FC-B446-A0BF-24622B4E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FF0000"/>
                </a:solidFill>
              </a:rPr>
              <a:t>反復法</a:t>
            </a:r>
            <a:r>
              <a:rPr kumimoji="1" lang="ja-JP" altLang="en-US"/>
              <a:t>：最適解を求める方法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EDD373-C9C2-C945-A04C-0C1C06C81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78" y="1488887"/>
            <a:ext cx="4343400" cy="431800"/>
          </a:xfrm>
          <a:prstGeom prst="rect">
            <a:avLst/>
          </a:prstGeom>
        </p:spPr>
      </p:pic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924ED912-1FCF-834B-BFD0-3AA9A182D549}"/>
              </a:ext>
            </a:extLst>
          </p:cNvPr>
          <p:cNvSpPr/>
          <p:nvPr/>
        </p:nvSpPr>
        <p:spPr>
          <a:xfrm>
            <a:off x="1930150" y="3607121"/>
            <a:ext cx="3307728" cy="2578526"/>
          </a:xfrm>
          <a:prstGeom prst="wedgeRoundRectCallout">
            <a:avLst>
              <a:gd name="adj1" fmla="val 23590"/>
              <a:gd name="adj2" fmla="val -72860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</a:rPr>
              <a:t>ステップ幅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(step size)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lang="ja-JP" altLang="en-US" sz="3200">
                <a:solidFill>
                  <a:schemeClr val="tx1"/>
                </a:solidFill>
              </a:rPr>
              <a:t>学習率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(learning rate)</a:t>
            </a:r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603C9A43-7998-9F4D-9B4D-2D65B458FBC5}"/>
              </a:ext>
            </a:extLst>
          </p:cNvPr>
          <p:cNvSpPr/>
          <p:nvPr/>
        </p:nvSpPr>
        <p:spPr>
          <a:xfrm>
            <a:off x="5531472" y="3607121"/>
            <a:ext cx="3307728" cy="1263744"/>
          </a:xfrm>
          <a:prstGeom prst="wedgeRoundRectCallout">
            <a:avLst>
              <a:gd name="adj1" fmla="val -53333"/>
              <a:gd name="adj2" fmla="val -94387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chemeClr val="tx1"/>
                </a:solidFill>
              </a:rPr>
              <a:t>探索方向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3200" dirty="0">
                <a:solidFill>
                  <a:schemeClr val="tx1"/>
                </a:solidFill>
              </a:rPr>
              <a:t>(search direction)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15DDE0-24EF-6B47-BD6A-C6914ECA1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05" y="2327833"/>
            <a:ext cx="8211857" cy="5896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6F1169A-68B6-564F-B536-EF7394789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586" y="1417638"/>
            <a:ext cx="2603500" cy="520700"/>
          </a:xfrm>
          <a:prstGeom prst="rect">
            <a:avLst/>
          </a:prstGeom>
          <a:ln w="38100">
            <a:noFill/>
          </a:ln>
        </p:spPr>
      </p:pic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2E204A32-7357-A84E-A783-08C574F651A2}"/>
              </a:ext>
            </a:extLst>
          </p:cNvPr>
          <p:cNvSpPr/>
          <p:nvPr/>
        </p:nvSpPr>
        <p:spPr>
          <a:xfrm>
            <a:off x="5683872" y="1308039"/>
            <a:ext cx="3002928" cy="799244"/>
          </a:xfrm>
          <a:prstGeom prst="wedgeRoundRectCallout">
            <a:avLst>
              <a:gd name="adj1" fmla="val -84325"/>
              <a:gd name="adj2" fmla="val -72338"/>
              <a:gd name="adj3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8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1F7233-90FC-B446-A0BF-24622B4E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FF0000"/>
                </a:solidFill>
              </a:rPr>
              <a:t>反復法</a:t>
            </a:r>
            <a:r>
              <a:rPr kumimoji="1" lang="ja-JP" altLang="en-US"/>
              <a:t>：最適解を求める方法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EDD373-C9C2-C945-A04C-0C1C06C81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78" y="1488887"/>
            <a:ext cx="4343400" cy="431800"/>
          </a:xfrm>
          <a:prstGeom prst="rect">
            <a:avLst/>
          </a:prstGeom>
        </p:spPr>
      </p:pic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924ED912-1FCF-834B-BFD0-3AA9A182D549}"/>
              </a:ext>
            </a:extLst>
          </p:cNvPr>
          <p:cNvSpPr/>
          <p:nvPr/>
        </p:nvSpPr>
        <p:spPr>
          <a:xfrm>
            <a:off x="1930150" y="3217638"/>
            <a:ext cx="3307728" cy="821444"/>
          </a:xfrm>
          <a:prstGeom prst="wedgeRoundRectCallout">
            <a:avLst>
              <a:gd name="adj1" fmla="val 23590"/>
              <a:gd name="adj2" fmla="val -120879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</a:rPr>
              <a:t>ステップ幅</a:t>
            </a:r>
            <a:endParaRPr kumimoji="1"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603C9A43-7998-9F4D-9B4D-2D65B458FBC5}"/>
              </a:ext>
            </a:extLst>
          </p:cNvPr>
          <p:cNvSpPr/>
          <p:nvPr/>
        </p:nvSpPr>
        <p:spPr>
          <a:xfrm>
            <a:off x="5559986" y="3217638"/>
            <a:ext cx="3307728" cy="821444"/>
          </a:xfrm>
          <a:prstGeom prst="wedgeRoundRectCallout">
            <a:avLst>
              <a:gd name="adj1" fmla="val -56585"/>
              <a:gd name="adj2" fmla="val -118396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chemeClr val="tx1"/>
                </a:solidFill>
              </a:rPr>
              <a:t>探索方向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3256DFAF-5C4E-2747-9353-49C65203B785}"/>
              </a:ext>
            </a:extLst>
          </p:cNvPr>
          <p:cNvSpPr>
            <a:spLocks noChangeAspect="1"/>
          </p:cNvSpPr>
          <p:nvPr/>
        </p:nvSpPr>
        <p:spPr>
          <a:xfrm>
            <a:off x="3920186" y="4529955"/>
            <a:ext cx="4864821" cy="20025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729BD6A3-AB6F-8541-AC1E-7C7EF07F1C88}"/>
              </a:ext>
            </a:extLst>
          </p:cNvPr>
          <p:cNvSpPr>
            <a:spLocks noChangeAspect="1"/>
          </p:cNvSpPr>
          <p:nvPr/>
        </p:nvSpPr>
        <p:spPr>
          <a:xfrm>
            <a:off x="4891018" y="4935904"/>
            <a:ext cx="2843381" cy="11704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029FD180-626A-4646-945B-A3CFEE45865A}"/>
              </a:ext>
            </a:extLst>
          </p:cNvPr>
          <p:cNvSpPr>
            <a:spLocks noChangeAspect="1"/>
          </p:cNvSpPr>
          <p:nvPr/>
        </p:nvSpPr>
        <p:spPr>
          <a:xfrm>
            <a:off x="5568547" y="5224898"/>
            <a:ext cx="1488324" cy="61265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33E3896D-C0D8-2D49-BB0C-D21CC8B119E6}"/>
              </a:ext>
            </a:extLst>
          </p:cNvPr>
          <p:cNvSpPr>
            <a:spLocks noChangeAspect="1"/>
          </p:cNvSpPr>
          <p:nvPr/>
        </p:nvSpPr>
        <p:spPr>
          <a:xfrm>
            <a:off x="4464425" y="4743884"/>
            <a:ext cx="3776344" cy="155448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88B60C7-6913-4C4B-9F55-1BFB23F10771}"/>
              </a:ext>
            </a:extLst>
          </p:cNvPr>
          <p:cNvSpPr/>
          <p:nvPr/>
        </p:nvSpPr>
        <p:spPr>
          <a:xfrm>
            <a:off x="161365" y="4195482"/>
            <a:ext cx="2994211" cy="2438540"/>
          </a:xfrm>
          <a:custGeom>
            <a:avLst/>
            <a:gdLst>
              <a:gd name="connsiteX0" fmla="*/ 0 w 2994211"/>
              <a:gd name="connsiteY0" fmla="*/ 89647 h 2438540"/>
              <a:gd name="connsiteX1" fmla="*/ 1595717 w 2994211"/>
              <a:gd name="connsiteY1" fmla="*/ 2438400 h 2438540"/>
              <a:gd name="connsiteX2" fmla="*/ 2994211 w 2994211"/>
              <a:gd name="connsiteY2" fmla="*/ 0 h 2438540"/>
              <a:gd name="connsiteX3" fmla="*/ 2994211 w 2994211"/>
              <a:gd name="connsiteY3" fmla="*/ 0 h 243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4211" h="2438540">
                <a:moveTo>
                  <a:pt x="0" y="89647"/>
                </a:moveTo>
                <a:cubicBezTo>
                  <a:pt x="548341" y="1271494"/>
                  <a:pt x="1096682" y="2453341"/>
                  <a:pt x="1595717" y="2438400"/>
                </a:cubicBezTo>
                <a:cubicBezTo>
                  <a:pt x="2094752" y="2423459"/>
                  <a:pt x="2994211" y="0"/>
                  <a:pt x="2994211" y="0"/>
                </a:cubicBezTo>
                <a:lnTo>
                  <a:pt x="2994211" y="0"/>
                </a:ln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1A22EE0E-B220-1142-8950-CA2D1220AF25}"/>
              </a:ext>
            </a:extLst>
          </p:cNvPr>
          <p:cNvSpPr>
            <a:spLocks noChangeAspect="1"/>
          </p:cNvSpPr>
          <p:nvPr/>
        </p:nvSpPr>
        <p:spPr>
          <a:xfrm>
            <a:off x="1593898" y="6544476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CAE1F6B7-5FC8-8346-963F-11BD566C1D8E}"/>
              </a:ext>
            </a:extLst>
          </p:cNvPr>
          <p:cNvSpPr>
            <a:spLocks noChangeAspect="1"/>
          </p:cNvSpPr>
          <p:nvPr/>
        </p:nvSpPr>
        <p:spPr>
          <a:xfrm>
            <a:off x="6242868" y="5421495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723CAB98-E6BA-E54D-ADDD-6487E2F7DDB1}"/>
              </a:ext>
            </a:extLst>
          </p:cNvPr>
          <p:cNvSpPr>
            <a:spLocks noChangeAspect="1"/>
          </p:cNvSpPr>
          <p:nvPr/>
        </p:nvSpPr>
        <p:spPr>
          <a:xfrm>
            <a:off x="931773" y="5615573"/>
            <a:ext cx="1488324" cy="4285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6A14BE46-32A0-F14B-92E7-91735279420A}"/>
              </a:ext>
            </a:extLst>
          </p:cNvPr>
          <p:cNvSpPr>
            <a:spLocks noChangeAspect="1"/>
          </p:cNvSpPr>
          <p:nvPr/>
        </p:nvSpPr>
        <p:spPr>
          <a:xfrm>
            <a:off x="407296" y="4402597"/>
            <a:ext cx="2495283" cy="6126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107F0CFD-FC0D-734B-A469-1D0F6C6586DA}"/>
              </a:ext>
            </a:extLst>
          </p:cNvPr>
          <p:cNvSpPr>
            <a:spLocks noChangeAspect="1"/>
          </p:cNvSpPr>
          <p:nvPr/>
        </p:nvSpPr>
        <p:spPr>
          <a:xfrm>
            <a:off x="681318" y="4996524"/>
            <a:ext cx="1972235" cy="61265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B657AF83-4A4C-2E41-B3B3-125C931C214E}"/>
              </a:ext>
            </a:extLst>
          </p:cNvPr>
          <p:cNvSpPr>
            <a:spLocks noChangeAspect="1"/>
          </p:cNvSpPr>
          <p:nvPr/>
        </p:nvSpPr>
        <p:spPr>
          <a:xfrm>
            <a:off x="1219201" y="6090630"/>
            <a:ext cx="950134" cy="3239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C80B5F94-1E85-D84B-8A14-098C6ED84ADE}"/>
              </a:ext>
            </a:extLst>
          </p:cNvPr>
          <p:cNvSpPr>
            <a:spLocks noChangeAspect="1"/>
          </p:cNvSpPr>
          <p:nvPr/>
        </p:nvSpPr>
        <p:spPr>
          <a:xfrm>
            <a:off x="4179529" y="4886796"/>
            <a:ext cx="219456" cy="219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400F6D-3B0C-3643-96FF-3C84369AD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825" y="4424659"/>
            <a:ext cx="482600" cy="2921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DB573FC-28C0-A140-BEA7-63098ECE5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57" y="2038459"/>
            <a:ext cx="8211857" cy="589643"/>
          </a:xfrm>
          <a:prstGeom prst="rect">
            <a:avLst/>
          </a:prstGeom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FCEB2DB-3C13-A14B-B9FF-8F882F0F510E}"/>
              </a:ext>
            </a:extLst>
          </p:cNvPr>
          <p:cNvCxnSpPr>
            <a:cxnSpLocks/>
          </p:cNvCxnSpPr>
          <p:nvPr/>
        </p:nvCxnSpPr>
        <p:spPr>
          <a:xfrm>
            <a:off x="4392881" y="5032878"/>
            <a:ext cx="1023906" cy="243411"/>
          </a:xfrm>
          <a:prstGeom prst="straightConnector1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25FFAD2B-FF3A-3447-9677-8E3BDDC8A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231" y="4641687"/>
            <a:ext cx="444500" cy="406400"/>
          </a:xfrm>
          <a:prstGeom prst="rect">
            <a:avLst/>
          </a:prstGeom>
        </p:spPr>
      </p:pic>
      <p:sp>
        <p:nvSpPr>
          <p:cNvPr id="27" name="円/楕円 26">
            <a:extLst>
              <a:ext uri="{FF2B5EF4-FFF2-40B4-BE49-F238E27FC236}">
                <a16:creationId xmlns:a16="http://schemas.microsoft.com/office/drawing/2014/main" id="{F4E9EDFE-BDF3-FE49-A86F-FB62B2A094DE}"/>
              </a:ext>
            </a:extLst>
          </p:cNvPr>
          <p:cNvSpPr>
            <a:spLocks noChangeAspect="1"/>
          </p:cNvSpPr>
          <p:nvPr/>
        </p:nvSpPr>
        <p:spPr>
          <a:xfrm>
            <a:off x="5382939" y="5191231"/>
            <a:ext cx="219456" cy="219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61BE58D-984A-DB40-BEEF-B6DB897E4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493" y="4915301"/>
            <a:ext cx="9271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1F7233-90FC-B446-A0BF-24622B4E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FF0000"/>
                </a:solidFill>
              </a:rPr>
              <a:t>反復法</a:t>
            </a:r>
            <a:r>
              <a:rPr kumimoji="1" lang="ja-JP" altLang="en-US"/>
              <a:t>：最適解を求める方法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EDD373-C9C2-C945-A04C-0C1C06C81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78" y="1488887"/>
            <a:ext cx="4343400" cy="431800"/>
          </a:xfrm>
          <a:prstGeom prst="rect">
            <a:avLst/>
          </a:prstGeom>
        </p:spPr>
      </p:pic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924ED912-1FCF-834B-BFD0-3AA9A182D549}"/>
              </a:ext>
            </a:extLst>
          </p:cNvPr>
          <p:cNvSpPr/>
          <p:nvPr/>
        </p:nvSpPr>
        <p:spPr>
          <a:xfrm>
            <a:off x="1930150" y="3217638"/>
            <a:ext cx="3307728" cy="821444"/>
          </a:xfrm>
          <a:prstGeom prst="wedgeRoundRectCallout">
            <a:avLst>
              <a:gd name="adj1" fmla="val 23590"/>
              <a:gd name="adj2" fmla="val -120879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rgbClr val="FF0000"/>
                </a:solidFill>
              </a:rPr>
              <a:t>適切な</a:t>
            </a:r>
            <a:r>
              <a:rPr kumimoji="1" lang="ja-JP" altLang="en-US" sz="3200">
                <a:solidFill>
                  <a:schemeClr val="tx1"/>
                </a:solidFill>
              </a:rPr>
              <a:t>ステップ幅</a:t>
            </a:r>
            <a:endParaRPr kumimoji="1"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603C9A43-7998-9F4D-9B4D-2D65B458FBC5}"/>
              </a:ext>
            </a:extLst>
          </p:cNvPr>
          <p:cNvSpPr/>
          <p:nvPr/>
        </p:nvSpPr>
        <p:spPr>
          <a:xfrm>
            <a:off x="5559986" y="3217638"/>
            <a:ext cx="3307728" cy="821444"/>
          </a:xfrm>
          <a:prstGeom prst="wedgeRoundRectCallout">
            <a:avLst>
              <a:gd name="adj1" fmla="val -56585"/>
              <a:gd name="adj2" fmla="val -118396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chemeClr val="tx1"/>
                </a:solidFill>
              </a:rPr>
              <a:t>探索方向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3256DFAF-5C4E-2747-9353-49C65203B785}"/>
              </a:ext>
            </a:extLst>
          </p:cNvPr>
          <p:cNvSpPr>
            <a:spLocks noChangeAspect="1"/>
          </p:cNvSpPr>
          <p:nvPr/>
        </p:nvSpPr>
        <p:spPr>
          <a:xfrm>
            <a:off x="3920186" y="4529955"/>
            <a:ext cx="4864821" cy="20025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729BD6A3-AB6F-8541-AC1E-7C7EF07F1C88}"/>
              </a:ext>
            </a:extLst>
          </p:cNvPr>
          <p:cNvSpPr>
            <a:spLocks noChangeAspect="1"/>
          </p:cNvSpPr>
          <p:nvPr/>
        </p:nvSpPr>
        <p:spPr>
          <a:xfrm>
            <a:off x="4891018" y="4935904"/>
            <a:ext cx="2843381" cy="11704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029FD180-626A-4646-945B-A3CFEE45865A}"/>
              </a:ext>
            </a:extLst>
          </p:cNvPr>
          <p:cNvSpPr>
            <a:spLocks noChangeAspect="1"/>
          </p:cNvSpPr>
          <p:nvPr/>
        </p:nvSpPr>
        <p:spPr>
          <a:xfrm>
            <a:off x="5568547" y="5224898"/>
            <a:ext cx="1488324" cy="61265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33E3896D-C0D8-2D49-BB0C-D21CC8B119E6}"/>
              </a:ext>
            </a:extLst>
          </p:cNvPr>
          <p:cNvSpPr>
            <a:spLocks noChangeAspect="1"/>
          </p:cNvSpPr>
          <p:nvPr/>
        </p:nvSpPr>
        <p:spPr>
          <a:xfrm>
            <a:off x="4464425" y="4743884"/>
            <a:ext cx="3776344" cy="155448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88B60C7-6913-4C4B-9F55-1BFB23F10771}"/>
              </a:ext>
            </a:extLst>
          </p:cNvPr>
          <p:cNvSpPr/>
          <p:nvPr/>
        </p:nvSpPr>
        <p:spPr>
          <a:xfrm>
            <a:off x="161365" y="4195482"/>
            <a:ext cx="2994211" cy="2438540"/>
          </a:xfrm>
          <a:custGeom>
            <a:avLst/>
            <a:gdLst>
              <a:gd name="connsiteX0" fmla="*/ 0 w 2994211"/>
              <a:gd name="connsiteY0" fmla="*/ 89647 h 2438540"/>
              <a:gd name="connsiteX1" fmla="*/ 1595717 w 2994211"/>
              <a:gd name="connsiteY1" fmla="*/ 2438400 h 2438540"/>
              <a:gd name="connsiteX2" fmla="*/ 2994211 w 2994211"/>
              <a:gd name="connsiteY2" fmla="*/ 0 h 2438540"/>
              <a:gd name="connsiteX3" fmla="*/ 2994211 w 2994211"/>
              <a:gd name="connsiteY3" fmla="*/ 0 h 243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4211" h="2438540">
                <a:moveTo>
                  <a:pt x="0" y="89647"/>
                </a:moveTo>
                <a:cubicBezTo>
                  <a:pt x="548341" y="1271494"/>
                  <a:pt x="1096682" y="2453341"/>
                  <a:pt x="1595717" y="2438400"/>
                </a:cubicBezTo>
                <a:cubicBezTo>
                  <a:pt x="2094752" y="2423459"/>
                  <a:pt x="2994211" y="0"/>
                  <a:pt x="2994211" y="0"/>
                </a:cubicBezTo>
                <a:lnTo>
                  <a:pt x="2994211" y="0"/>
                </a:ln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1A22EE0E-B220-1142-8950-CA2D1220AF25}"/>
              </a:ext>
            </a:extLst>
          </p:cNvPr>
          <p:cNvSpPr>
            <a:spLocks noChangeAspect="1"/>
          </p:cNvSpPr>
          <p:nvPr/>
        </p:nvSpPr>
        <p:spPr>
          <a:xfrm>
            <a:off x="1593898" y="6544476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CAE1F6B7-5FC8-8346-963F-11BD566C1D8E}"/>
              </a:ext>
            </a:extLst>
          </p:cNvPr>
          <p:cNvSpPr>
            <a:spLocks noChangeAspect="1"/>
          </p:cNvSpPr>
          <p:nvPr/>
        </p:nvSpPr>
        <p:spPr>
          <a:xfrm>
            <a:off x="6242868" y="5421495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723CAB98-E6BA-E54D-ADDD-6487E2F7DDB1}"/>
              </a:ext>
            </a:extLst>
          </p:cNvPr>
          <p:cNvSpPr>
            <a:spLocks noChangeAspect="1"/>
          </p:cNvSpPr>
          <p:nvPr/>
        </p:nvSpPr>
        <p:spPr>
          <a:xfrm>
            <a:off x="931773" y="5615573"/>
            <a:ext cx="1488324" cy="4285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6A14BE46-32A0-F14B-92E7-91735279420A}"/>
              </a:ext>
            </a:extLst>
          </p:cNvPr>
          <p:cNvSpPr>
            <a:spLocks noChangeAspect="1"/>
          </p:cNvSpPr>
          <p:nvPr/>
        </p:nvSpPr>
        <p:spPr>
          <a:xfrm>
            <a:off x="407296" y="4402597"/>
            <a:ext cx="2495283" cy="6126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107F0CFD-FC0D-734B-A469-1D0F6C6586DA}"/>
              </a:ext>
            </a:extLst>
          </p:cNvPr>
          <p:cNvSpPr>
            <a:spLocks noChangeAspect="1"/>
          </p:cNvSpPr>
          <p:nvPr/>
        </p:nvSpPr>
        <p:spPr>
          <a:xfrm>
            <a:off x="681318" y="4996524"/>
            <a:ext cx="1972235" cy="61265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B657AF83-4A4C-2E41-B3B3-125C931C214E}"/>
              </a:ext>
            </a:extLst>
          </p:cNvPr>
          <p:cNvSpPr>
            <a:spLocks noChangeAspect="1"/>
          </p:cNvSpPr>
          <p:nvPr/>
        </p:nvSpPr>
        <p:spPr>
          <a:xfrm>
            <a:off x="1219201" y="6090630"/>
            <a:ext cx="950134" cy="3239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C80B5F94-1E85-D84B-8A14-098C6ED84ADE}"/>
              </a:ext>
            </a:extLst>
          </p:cNvPr>
          <p:cNvSpPr>
            <a:spLocks noChangeAspect="1"/>
          </p:cNvSpPr>
          <p:nvPr/>
        </p:nvSpPr>
        <p:spPr>
          <a:xfrm>
            <a:off x="4179529" y="4886796"/>
            <a:ext cx="219456" cy="219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400F6D-3B0C-3643-96FF-3C84369AD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825" y="4424659"/>
            <a:ext cx="482600" cy="2921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DB573FC-28C0-A140-BEA7-63098ECE5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57" y="2038459"/>
            <a:ext cx="8211857" cy="589643"/>
          </a:xfrm>
          <a:prstGeom prst="rect">
            <a:avLst/>
          </a:prstGeom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FCEB2DB-3C13-A14B-B9FF-8F882F0F510E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4392881" y="5032878"/>
            <a:ext cx="1849987" cy="498345"/>
          </a:xfrm>
          <a:prstGeom prst="straightConnector1">
            <a:avLst/>
          </a:prstGeom>
          <a:ln w="698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25FFAD2B-FF3A-3447-9677-8E3BDDC8A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959" y="4787571"/>
            <a:ext cx="444500" cy="4064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61BE58D-984A-DB40-BEEF-B6DB897E4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922" y="5099126"/>
            <a:ext cx="927100" cy="3302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4BE7DDA-FE1C-824E-993D-B0E5E8BD6E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3005" y="4909966"/>
            <a:ext cx="4699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1F7233-90FC-B446-A0BF-24622B4E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FF0000"/>
                </a:solidFill>
              </a:rPr>
              <a:t>反復法</a:t>
            </a:r>
            <a:r>
              <a:rPr kumimoji="1" lang="ja-JP" altLang="en-US"/>
              <a:t>：最適解を求める方法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EDD373-C9C2-C945-A04C-0C1C06C81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78" y="1488887"/>
            <a:ext cx="4343400" cy="431800"/>
          </a:xfrm>
          <a:prstGeom prst="rect">
            <a:avLst/>
          </a:prstGeom>
        </p:spPr>
      </p:pic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924ED912-1FCF-834B-BFD0-3AA9A182D549}"/>
              </a:ext>
            </a:extLst>
          </p:cNvPr>
          <p:cNvSpPr/>
          <p:nvPr/>
        </p:nvSpPr>
        <p:spPr>
          <a:xfrm>
            <a:off x="1930150" y="3217638"/>
            <a:ext cx="3307728" cy="821444"/>
          </a:xfrm>
          <a:prstGeom prst="wedgeRoundRectCallout">
            <a:avLst>
              <a:gd name="adj1" fmla="val 23590"/>
              <a:gd name="adj2" fmla="val -120879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</a:rPr>
              <a:t>ステップ幅</a:t>
            </a:r>
            <a:endParaRPr kumimoji="1"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603C9A43-7998-9F4D-9B4D-2D65B458FBC5}"/>
              </a:ext>
            </a:extLst>
          </p:cNvPr>
          <p:cNvSpPr/>
          <p:nvPr/>
        </p:nvSpPr>
        <p:spPr>
          <a:xfrm>
            <a:off x="5559986" y="3217638"/>
            <a:ext cx="3307728" cy="821444"/>
          </a:xfrm>
          <a:prstGeom prst="wedgeRoundRectCallout">
            <a:avLst>
              <a:gd name="adj1" fmla="val -56585"/>
              <a:gd name="adj2" fmla="val -118396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chemeClr val="tx1"/>
                </a:solidFill>
              </a:rPr>
              <a:t>探索方向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3256DFAF-5C4E-2747-9353-49C65203B785}"/>
              </a:ext>
            </a:extLst>
          </p:cNvPr>
          <p:cNvSpPr>
            <a:spLocks noChangeAspect="1"/>
          </p:cNvSpPr>
          <p:nvPr/>
        </p:nvSpPr>
        <p:spPr>
          <a:xfrm>
            <a:off x="3920186" y="4529955"/>
            <a:ext cx="4864821" cy="20025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729BD6A3-AB6F-8541-AC1E-7C7EF07F1C88}"/>
              </a:ext>
            </a:extLst>
          </p:cNvPr>
          <p:cNvSpPr>
            <a:spLocks noChangeAspect="1"/>
          </p:cNvSpPr>
          <p:nvPr/>
        </p:nvSpPr>
        <p:spPr>
          <a:xfrm>
            <a:off x="4891018" y="4935904"/>
            <a:ext cx="2843381" cy="11704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029FD180-626A-4646-945B-A3CFEE45865A}"/>
              </a:ext>
            </a:extLst>
          </p:cNvPr>
          <p:cNvSpPr>
            <a:spLocks noChangeAspect="1"/>
          </p:cNvSpPr>
          <p:nvPr/>
        </p:nvSpPr>
        <p:spPr>
          <a:xfrm>
            <a:off x="5568547" y="5224898"/>
            <a:ext cx="1488324" cy="61265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33E3896D-C0D8-2D49-BB0C-D21CC8B119E6}"/>
              </a:ext>
            </a:extLst>
          </p:cNvPr>
          <p:cNvSpPr>
            <a:spLocks noChangeAspect="1"/>
          </p:cNvSpPr>
          <p:nvPr/>
        </p:nvSpPr>
        <p:spPr>
          <a:xfrm>
            <a:off x="4464425" y="4743884"/>
            <a:ext cx="3776344" cy="155448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88B60C7-6913-4C4B-9F55-1BFB23F10771}"/>
              </a:ext>
            </a:extLst>
          </p:cNvPr>
          <p:cNvSpPr/>
          <p:nvPr/>
        </p:nvSpPr>
        <p:spPr>
          <a:xfrm>
            <a:off x="161365" y="4195482"/>
            <a:ext cx="2994211" cy="2438540"/>
          </a:xfrm>
          <a:custGeom>
            <a:avLst/>
            <a:gdLst>
              <a:gd name="connsiteX0" fmla="*/ 0 w 2994211"/>
              <a:gd name="connsiteY0" fmla="*/ 89647 h 2438540"/>
              <a:gd name="connsiteX1" fmla="*/ 1595717 w 2994211"/>
              <a:gd name="connsiteY1" fmla="*/ 2438400 h 2438540"/>
              <a:gd name="connsiteX2" fmla="*/ 2994211 w 2994211"/>
              <a:gd name="connsiteY2" fmla="*/ 0 h 2438540"/>
              <a:gd name="connsiteX3" fmla="*/ 2994211 w 2994211"/>
              <a:gd name="connsiteY3" fmla="*/ 0 h 243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4211" h="2438540">
                <a:moveTo>
                  <a:pt x="0" y="89647"/>
                </a:moveTo>
                <a:cubicBezTo>
                  <a:pt x="548341" y="1271494"/>
                  <a:pt x="1096682" y="2453341"/>
                  <a:pt x="1595717" y="2438400"/>
                </a:cubicBezTo>
                <a:cubicBezTo>
                  <a:pt x="2094752" y="2423459"/>
                  <a:pt x="2994211" y="0"/>
                  <a:pt x="2994211" y="0"/>
                </a:cubicBezTo>
                <a:lnTo>
                  <a:pt x="2994211" y="0"/>
                </a:ln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1A22EE0E-B220-1142-8950-CA2D1220AF25}"/>
              </a:ext>
            </a:extLst>
          </p:cNvPr>
          <p:cNvSpPr>
            <a:spLocks noChangeAspect="1"/>
          </p:cNvSpPr>
          <p:nvPr/>
        </p:nvSpPr>
        <p:spPr>
          <a:xfrm>
            <a:off x="1593898" y="6544476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CAE1F6B7-5FC8-8346-963F-11BD566C1D8E}"/>
              </a:ext>
            </a:extLst>
          </p:cNvPr>
          <p:cNvSpPr>
            <a:spLocks noChangeAspect="1"/>
          </p:cNvSpPr>
          <p:nvPr/>
        </p:nvSpPr>
        <p:spPr>
          <a:xfrm>
            <a:off x="6242868" y="5421495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723CAB98-E6BA-E54D-ADDD-6487E2F7DDB1}"/>
              </a:ext>
            </a:extLst>
          </p:cNvPr>
          <p:cNvSpPr>
            <a:spLocks noChangeAspect="1"/>
          </p:cNvSpPr>
          <p:nvPr/>
        </p:nvSpPr>
        <p:spPr>
          <a:xfrm>
            <a:off x="931773" y="5615573"/>
            <a:ext cx="1488324" cy="42855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6A14BE46-32A0-F14B-92E7-91735279420A}"/>
              </a:ext>
            </a:extLst>
          </p:cNvPr>
          <p:cNvSpPr>
            <a:spLocks noChangeAspect="1"/>
          </p:cNvSpPr>
          <p:nvPr/>
        </p:nvSpPr>
        <p:spPr>
          <a:xfrm>
            <a:off x="407296" y="4402597"/>
            <a:ext cx="2495283" cy="61265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107F0CFD-FC0D-734B-A469-1D0F6C6586DA}"/>
              </a:ext>
            </a:extLst>
          </p:cNvPr>
          <p:cNvSpPr>
            <a:spLocks noChangeAspect="1"/>
          </p:cNvSpPr>
          <p:nvPr/>
        </p:nvSpPr>
        <p:spPr>
          <a:xfrm>
            <a:off x="681318" y="4996524"/>
            <a:ext cx="1972235" cy="612651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B657AF83-4A4C-2E41-B3B3-125C931C214E}"/>
              </a:ext>
            </a:extLst>
          </p:cNvPr>
          <p:cNvSpPr>
            <a:spLocks noChangeAspect="1"/>
          </p:cNvSpPr>
          <p:nvPr/>
        </p:nvSpPr>
        <p:spPr>
          <a:xfrm>
            <a:off x="1219201" y="6090630"/>
            <a:ext cx="950134" cy="32393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C80B5F94-1E85-D84B-8A14-098C6ED84ADE}"/>
              </a:ext>
            </a:extLst>
          </p:cNvPr>
          <p:cNvSpPr>
            <a:spLocks noChangeAspect="1"/>
          </p:cNvSpPr>
          <p:nvPr/>
        </p:nvSpPr>
        <p:spPr>
          <a:xfrm>
            <a:off x="4179529" y="4886796"/>
            <a:ext cx="219456" cy="219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400F6D-3B0C-3643-96FF-3C84369AD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825" y="4424659"/>
            <a:ext cx="482600" cy="2921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DB573FC-28C0-A140-BEA7-63098ECE5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57" y="2038459"/>
            <a:ext cx="8211857" cy="589643"/>
          </a:xfrm>
          <a:prstGeom prst="rect">
            <a:avLst/>
          </a:prstGeom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FCEB2DB-3C13-A14B-B9FF-8F882F0F510E}"/>
              </a:ext>
            </a:extLst>
          </p:cNvPr>
          <p:cNvCxnSpPr>
            <a:cxnSpLocks/>
          </p:cNvCxnSpPr>
          <p:nvPr/>
        </p:nvCxnSpPr>
        <p:spPr>
          <a:xfrm>
            <a:off x="4392881" y="5032878"/>
            <a:ext cx="4589754" cy="1011250"/>
          </a:xfrm>
          <a:prstGeom prst="straightConnector1">
            <a:avLst/>
          </a:prstGeom>
          <a:ln w="698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25FFAD2B-FF3A-3447-9677-8E3BDDC8A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388" y="5968046"/>
            <a:ext cx="444500" cy="4064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61BE58D-984A-DB40-BEEF-B6DB897E4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0249" y="5444075"/>
            <a:ext cx="927100" cy="3302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4BE7DDA-FE1C-824E-993D-B0E5E8BD6E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7684" y="6093730"/>
            <a:ext cx="469900" cy="279400"/>
          </a:xfrm>
          <a:prstGeom prst="rect">
            <a:avLst/>
          </a:prstGeom>
        </p:spPr>
      </p:pic>
      <p:sp>
        <p:nvSpPr>
          <p:cNvPr id="25" name="円/楕円 24">
            <a:extLst>
              <a:ext uri="{FF2B5EF4-FFF2-40B4-BE49-F238E27FC236}">
                <a16:creationId xmlns:a16="http://schemas.microsoft.com/office/drawing/2014/main" id="{E1520E40-6D61-1F4F-9209-1DDB841A6BAF}"/>
              </a:ext>
            </a:extLst>
          </p:cNvPr>
          <p:cNvSpPr>
            <a:spLocks noChangeAspect="1"/>
          </p:cNvSpPr>
          <p:nvPr/>
        </p:nvSpPr>
        <p:spPr>
          <a:xfrm>
            <a:off x="8923128" y="5951790"/>
            <a:ext cx="219456" cy="219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7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1F7233-90FC-B446-A0BF-24622B4E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solidFill>
                  <a:srgbClr val="FF0000"/>
                </a:solidFill>
              </a:rPr>
              <a:t>反復法</a:t>
            </a:r>
            <a:r>
              <a:rPr kumimoji="1" lang="ja-JP" altLang="en-US"/>
              <a:t>：最適解を求める方法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EDD373-C9C2-C945-A04C-0C1C06C81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78" y="1488887"/>
            <a:ext cx="4343400" cy="431800"/>
          </a:xfrm>
          <a:prstGeom prst="rect">
            <a:avLst/>
          </a:prstGeom>
        </p:spPr>
      </p:pic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924ED912-1FCF-834B-BFD0-3AA9A182D549}"/>
              </a:ext>
            </a:extLst>
          </p:cNvPr>
          <p:cNvSpPr/>
          <p:nvPr/>
        </p:nvSpPr>
        <p:spPr>
          <a:xfrm>
            <a:off x="1930150" y="3217637"/>
            <a:ext cx="3307728" cy="1318503"/>
          </a:xfrm>
          <a:prstGeom prst="wedgeRoundRectCallout">
            <a:avLst>
              <a:gd name="adj1" fmla="val 25758"/>
              <a:gd name="adj2" fmla="val -95042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tx1"/>
                </a:solidFill>
              </a:rPr>
              <a:t>ステップ幅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200">
                <a:solidFill>
                  <a:schemeClr val="tx1"/>
                </a:solidFill>
              </a:rPr>
              <a:t>の設定は？</a:t>
            </a:r>
            <a:endParaRPr kumimoji="1"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603C9A43-7998-9F4D-9B4D-2D65B458FBC5}"/>
              </a:ext>
            </a:extLst>
          </p:cNvPr>
          <p:cNvSpPr/>
          <p:nvPr/>
        </p:nvSpPr>
        <p:spPr>
          <a:xfrm>
            <a:off x="5559986" y="3217638"/>
            <a:ext cx="3307728" cy="1318502"/>
          </a:xfrm>
          <a:prstGeom prst="wedgeRoundRectCallout">
            <a:avLst>
              <a:gd name="adj1" fmla="val -55501"/>
              <a:gd name="adj2" fmla="val -92559"/>
              <a:gd name="adj3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chemeClr val="tx1"/>
                </a:solidFill>
              </a:rPr>
              <a:t>探索方向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lang="ja-JP" altLang="en-US" sz="3200">
                <a:solidFill>
                  <a:schemeClr val="tx1"/>
                </a:solidFill>
              </a:rPr>
              <a:t>の設定は？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DB573FC-28C0-A140-BEA7-63098ECE5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57" y="2038459"/>
            <a:ext cx="8211857" cy="5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3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1F7233-90FC-B446-A0BF-24622B4E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solidFill>
                  <a:srgbClr val="0070C0"/>
                </a:solidFill>
              </a:rPr>
              <a:t>探索方向</a:t>
            </a:r>
            <a:r>
              <a:rPr lang="ja-JP" altLang="en-US"/>
              <a:t>の設定条件は？</a:t>
            </a:r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DB573FC-28C0-A140-BEA7-63098ECE5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57" y="1267494"/>
            <a:ext cx="8211857" cy="58964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6C88221-1458-794E-9FF3-0A6FCDDB6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52" y="2169085"/>
            <a:ext cx="3924300" cy="520700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29A0C270-9B4D-4D45-8F22-807D29182B45}"/>
              </a:ext>
            </a:extLst>
          </p:cNvPr>
          <p:cNvSpPr>
            <a:spLocks noChangeAspect="1"/>
          </p:cNvSpPr>
          <p:nvPr/>
        </p:nvSpPr>
        <p:spPr>
          <a:xfrm>
            <a:off x="2101174" y="4781408"/>
            <a:ext cx="219456" cy="21945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74452E1-F0C2-F240-8D2E-C2B242705241}"/>
              </a:ext>
            </a:extLst>
          </p:cNvPr>
          <p:cNvCxnSpPr>
            <a:cxnSpLocks/>
          </p:cNvCxnSpPr>
          <p:nvPr/>
        </p:nvCxnSpPr>
        <p:spPr>
          <a:xfrm>
            <a:off x="367555" y="4884983"/>
            <a:ext cx="406101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486EB7A-B3DB-EF47-861E-F77368A521B5}"/>
              </a:ext>
            </a:extLst>
          </p:cNvPr>
          <p:cNvCxnSpPr>
            <a:cxnSpLocks/>
          </p:cNvCxnSpPr>
          <p:nvPr/>
        </p:nvCxnSpPr>
        <p:spPr>
          <a:xfrm flipV="1">
            <a:off x="2222021" y="2886635"/>
            <a:ext cx="0" cy="378310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円/楕円 13">
            <a:extLst>
              <a:ext uri="{FF2B5EF4-FFF2-40B4-BE49-F238E27FC236}">
                <a16:creationId xmlns:a16="http://schemas.microsoft.com/office/drawing/2014/main" id="{7764C7D8-33FF-DD49-A610-BDBE735B98EE}"/>
              </a:ext>
            </a:extLst>
          </p:cNvPr>
          <p:cNvSpPr/>
          <p:nvPr/>
        </p:nvSpPr>
        <p:spPr>
          <a:xfrm>
            <a:off x="1753702" y="4427783"/>
            <a:ext cx="914400" cy="9144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6DA23B01-0540-7A44-A482-70F389211905}"/>
              </a:ext>
            </a:extLst>
          </p:cNvPr>
          <p:cNvSpPr>
            <a:spLocks noChangeAspect="1"/>
          </p:cNvSpPr>
          <p:nvPr/>
        </p:nvSpPr>
        <p:spPr>
          <a:xfrm>
            <a:off x="984728" y="3647690"/>
            <a:ext cx="2474585" cy="247458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78F36D7D-E659-6442-AC40-A2B60D4CFD9D}"/>
              </a:ext>
            </a:extLst>
          </p:cNvPr>
          <p:cNvSpPr>
            <a:spLocks noChangeAspect="1"/>
          </p:cNvSpPr>
          <p:nvPr/>
        </p:nvSpPr>
        <p:spPr>
          <a:xfrm>
            <a:off x="2970979" y="3870837"/>
            <a:ext cx="219456" cy="2194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9BEDE789-9417-F641-B8A2-DF377CEB7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339" y="4135683"/>
            <a:ext cx="466293" cy="28223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14C3498-AA72-DD48-AD8B-3BE28B1B0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876985"/>
            <a:ext cx="4457700" cy="1104900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6E3D77D-573F-AE47-BD81-0B82CF22AE13}"/>
              </a:ext>
            </a:extLst>
          </p:cNvPr>
          <p:cNvCxnSpPr>
            <a:cxnSpLocks/>
          </p:cNvCxnSpPr>
          <p:nvPr/>
        </p:nvCxnSpPr>
        <p:spPr>
          <a:xfrm flipV="1">
            <a:off x="3136757" y="3068439"/>
            <a:ext cx="939729" cy="870469"/>
          </a:xfrm>
          <a:prstGeom prst="straightConnector1">
            <a:avLst/>
          </a:prstGeom>
          <a:ln w="698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9C05B61D-D97A-A94E-831B-4D63E2FE0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148" y="3339632"/>
            <a:ext cx="1231900" cy="393700"/>
          </a:xfrm>
          <a:prstGeom prst="rect">
            <a:avLst/>
          </a:prstGeom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1AEB074-5EA2-5645-AABB-BA465FCC40A6}"/>
              </a:ext>
            </a:extLst>
          </p:cNvPr>
          <p:cNvCxnSpPr>
            <a:cxnSpLocks/>
          </p:cNvCxnSpPr>
          <p:nvPr/>
        </p:nvCxnSpPr>
        <p:spPr>
          <a:xfrm>
            <a:off x="2545926" y="3397474"/>
            <a:ext cx="1359469" cy="1420165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BCA63B5E-2840-8A4F-8829-054D42F56F11}"/>
              </a:ext>
            </a:extLst>
          </p:cNvPr>
          <p:cNvCxnSpPr>
            <a:cxnSpLocks/>
          </p:cNvCxnSpPr>
          <p:nvPr/>
        </p:nvCxnSpPr>
        <p:spPr>
          <a:xfrm flipH="1">
            <a:off x="2101174" y="3964598"/>
            <a:ext cx="898999" cy="322545"/>
          </a:xfrm>
          <a:prstGeom prst="straightConnector1">
            <a:avLst/>
          </a:prstGeom>
          <a:ln w="698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41F973C5-EC1F-8E4D-9B03-E2F0ED375E40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2398060" y="4058154"/>
            <a:ext cx="605058" cy="668533"/>
          </a:xfrm>
          <a:prstGeom prst="straightConnector1">
            <a:avLst/>
          </a:prstGeom>
          <a:ln w="698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4C4F133A-3131-F747-B3C5-3129C9F7A932}"/>
              </a:ext>
            </a:extLst>
          </p:cNvPr>
          <p:cNvCxnSpPr>
            <a:cxnSpLocks/>
            <a:stCxn id="17" idx="5"/>
          </p:cNvCxnSpPr>
          <p:nvPr/>
        </p:nvCxnSpPr>
        <p:spPr>
          <a:xfrm flipH="1">
            <a:off x="2880546" y="4058154"/>
            <a:ext cx="277750" cy="994614"/>
          </a:xfrm>
          <a:prstGeom prst="straightConnector1">
            <a:avLst/>
          </a:prstGeom>
          <a:ln w="698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図 36">
            <a:extLst>
              <a:ext uri="{FF2B5EF4-FFF2-40B4-BE49-F238E27FC236}">
                <a16:creationId xmlns:a16="http://schemas.microsoft.com/office/drawing/2014/main" id="{5EF509DB-DC41-3D4E-8F79-4D7306D30C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4808" y="5146324"/>
            <a:ext cx="381000" cy="3302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7C4688C-1D58-EA44-8D00-D97BDEF0A5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8048" y="3830883"/>
            <a:ext cx="3238500" cy="5969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C424BB2-D2B0-B949-A1CF-9BCE086B622F}"/>
              </a:ext>
            </a:extLst>
          </p:cNvPr>
          <p:cNvSpPr txBox="1"/>
          <p:nvPr/>
        </p:nvSpPr>
        <p:spPr>
          <a:xfrm>
            <a:off x="5016802" y="4562583"/>
            <a:ext cx="32752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/>
              <a:t>を満たす</a:t>
            </a:r>
            <a:r>
              <a:rPr kumimoji="1" lang="en-US" altLang="ja-JP" sz="4000" dirty="0"/>
              <a:t> </a:t>
            </a:r>
            <a:r>
              <a:rPr kumimoji="1" lang="en-US" altLang="ja-JP" sz="4000" b="1" i="1" dirty="0"/>
              <a:t>d</a:t>
            </a:r>
            <a:r>
              <a:rPr kumimoji="1" lang="en-US" altLang="ja-JP" sz="4000" i="1" baseline="-25000" dirty="0"/>
              <a:t>k</a:t>
            </a:r>
            <a:r>
              <a:rPr kumimoji="1" lang="en-US" altLang="ja-JP" sz="4000" dirty="0"/>
              <a:t> </a:t>
            </a:r>
            <a:r>
              <a:rPr kumimoji="1" lang="ja-JP" altLang="en-US" sz="4000"/>
              <a:t>を</a:t>
            </a:r>
            <a:endParaRPr kumimoji="1" lang="en-US" altLang="ja-JP" sz="4000" dirty="0"/>
          </a:p>
          <a:p>
            <a:r>
              <a:rPr kumimoji="1" lang="ja-JP" altLang="en-US" sz="4000"/>
              <a:t>生成したい！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DDF3DB76-7F26-2D43-901A-B6947E875D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6148" y="5921292"/>
            <a:ext cx="4699000" cy="4318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391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416</Words>
  <Application>Microsoft Macintosh PowerPoint</Application>
  <PresentationFormat>画面に合わせる (4:3)</PresentationFormat>
  <Paragraphs>90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2" baseType="lpstr">
      <vt:lpstr>Arial</vt:lpstr>
      <vt:lpstr>Calibri</vt:lpstr>
      <vt:lpstr>ホワイト</vt:lpstr>
      <vt:lpstr>ゼミナール２ 第１回：直線探索法</vt:lpstr>
      <vt:lpstr>制約無し最小化問題 Unconstrained Minimization Problem</vt:lpstr>
      <vt:lpstr>PowerPoint プレゼンテーション</vt:lpstr>
      <vt:lpstr>反復法：最適解を求める方法</vt:lpstr>
      <vt:lpstr>反復法：最適解を求める方法</vt:lpstr>
      <vt:lpstr>反復法：最適解を求める方法</vt:lpstr>
      <vt:lpstr>反復法：最適解を求める方法</vt:lpstr>
      <vt:lpstr>反復法：最適解を求める方法</vt:lpstr>
      <vt:lpstr>探索方向の設定条件は？</vt:lpstr>
      <vt:lpstr>最急降下方向</vt:lpstr>
      <vt:lpstr>ステップ幅の設定条件は？</vt:lpstr>
      <vt:lpstr>目的関数が二次関数のとき</vt:lpstr>
      <vt:lpstr>PowerPoint プレゼンテーション</vt:lpstr>
      <vt:lpstr>PowerPoint プレゼンテーション</vt:lpstr>
      <vt:lpstr>PowerPoint プレゼンテーション</vt:lpstr>
      <vt:lpstr>ステップ幅は正になるか？</vt:lpstr>
      <vt:lpstr>直線探索法</vt:lpstr>
      <vt:lpstr>直線探索法：Armijo 条件</vt:lpstr>
      <vt:lpstr>PowerPoint プレゼンテーション</vt:lpstr>
      <vt:lpstr>PowerPoint プレゼンテーション</vt:lpstr>
      <vt:lpstr>PowerPoint プレゼンテーション</vt:lpstr>
      <vt:lpstr>直線探索法：Armijo 条件</vt:lpstr>
      <vt:lpstr>直線探索法：Armijo 条件</vt:lpstr>
      <vt:lpstr>問題点：Armijo 条件</vt:lpstr>
      <vt:lpstr>問題点：Armijo 条件</vt:lpstr>
      <vt:lpstr>直線探索法：Wolfe 条件</vt:lpstr>
      <vt:lpstr>直線探索法：Wolfe 条件</vt:lpstr>
      <vt:lpstr>直線探索法によるステップ幅の計算</vt:lpstr>
      <vt:lpstr>直線探索法を有する反復法</vt:lpstr>
    </vt:vector>
  </TitlesOfParts>
  <Company>明治大学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最適化論 第１回：全体と数理計画モデル</dc:title>
  <dc:creator>飯塚 秀明</dc:creator>
  <cp:lastModifiedBy>Microsoft Office User</cp:lastModifiedBy>
  <cp:revision>383</cp:revision>
  <dcterms:created xsi:type="dcterms:W3CDTF">2018-09-24T05:41:24Z</dcterms:created>
  <dcterms:modified xsi:type="dcterms:W3CDTF">2020-08-26T03:57:00Z</dcterms:modified>
</cp:coreProperties>
</file>